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6" r:id="rId2"/>
    <p:sldId id="271" r:id="rId3"/>
    <p:sldId id="323" r:id="rId4"/>
    <p:sldId id="292" r:id="rId5"/>
    <p:sldId id="591" r:id="rId6"/>
    <p:sldId id="280" r:id="rId7"/>
    <p:sldId id="281" r:id="rId8"/>
    <p:sldId id="282" r:id="rId9"/>
    <p:sldId id="324" r:id="rId10"/>
    <p:sldId id="293" r:id="rId11"/>
    <p:sldId id="487" r:id="rId12"/>
    <p:sldId id="276" r:id="rId13"/>
    <p:sldId id="262" r:id="rId14"/>
    <p:sldId id="326" r:id="rId15"/>
    <p:sldId id="589" r:id="rId16"/>
    <p:sldId id="299" r:id="rId17"/>
    <p:sldId id="288" r:id="rId18"/>
    <p:sldId id="283" r:id="rId19"/>
    <p:sldId id="590" r:id="rId20"/>
    <p:sldId id="284" r:id="rId21"/>
    <p:sldId id="285" r:id="rId22"/>
    <p:sldId id="330" r:id="rId23"/>
    <p:sldId id="327" r:id="rId24"/>
    <p:sldId id="588" r:id="rId25"/>
    <p:sldId id="267" r:id="rId26"/>
    <p:sldId id="322" r:id="rId27"/>
    <p:sldId id="565" r:id="rId28"/>
    <p:sldId id="58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Haikuan" initials="LH" lastIdx="1" clrIdx="0">
    <p:extLst>
      <p:ext uri="{19B8F6BF-5375-455C-9EA6-DF929625EA0E}">
        <p15:presenceInfo xmlns:p15="http://schemas.microsoft.com/office/powerpoint/2012/main" userId="d5abb57b3bc7ec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386AC"/>
    <a:srgbClr val="E6E6D8"/>
    <a:srgbClr val="D18740"/>
    <a:srgbClr val="F7D362"/>
    <a:srgbClr val="FAD45D"/>
    <a:srgbClr val="FFFF00"/>
    <a:srgbClr val="F4D05F"/>
    <a:srgbClr val="FABE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2668" autoAdjust="0"/>
  </p:normalViewPr>
  <p:slideViewPr>
    <p:cSldViewPr snapToGrid="0">
      <p:cViewPr varScale="1">
        <p:scale>
          <a:sx n="79" d="100"/>
          <a:sy n="79" d="100"/>
        </p:scale>
        <p:origin x="100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0585C4-7609-4696-A482-B5604794D0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D753EA0-0BE0-4625-B071-FCE42E0A17AF}">
      <dgm:prSet custT="1"/>
      <dgm:spPr/>
      <dgm:t>
        <a:bodyPr/>
        <a:lstStyle/>
        <a:p>
          <a:pPr rtl="0"/>
          <a:r>
            <a:rPr lang="en-US" altLang="zh-CN" sz="2800" b="1" i="1" dirty="0">
              <a:solidFill>
                <a:srgbClr val="FFFF00"/>
              </a:solidFill>
            </a:rPr>
            <a:t>Intelligent Programming </a:t>
          </a:r>
          <a:r>
            <a:rPr lang="en-US" altLang="zh-CN" sz="2400" dirty="0"/>
            <a:t>is d</a:t>
          </a:r>
          <a:r>
            <a:rPr lang="en-US" sz="2400" dirty="0"/>
            <a:t>ynamic programming with a set of Intelligent components</a:t>
          </a:r>
          <a:r>
            <a:rPr lang="en-US" altLang="zh-CN" sz="2400" dirty="0"/>
            <a:t>. In other words, </a:t>
          </a:r>
          <a:r>
            <a:rPr lang="en-US" sz="2400" dirty="0"/>
            <a:t> an intelligent system consists of a set of intelligent components and the interconnections between them, namely, </a:t>
          </a:r>
          <a:endParaRPr lang="zh-CN" sz="2400" dirty="0"/>
        </a:p>
      </dgm:t>
    </dgm:pt>
    <dgm:pt modelId="{B6330D9C-4CC3-4413-9F65-94294DB450BC}" type="parTrans" cxnId="{DF299415-0316-46BA-8B19-ADC33F544716}">
      <dgm:prSet/>
      <dgm:spPr/>
      <dgm:t>
        <a:bodyPr/>
        <a:lstStyle/>
        <a:p>
          <a:endParaRPr lang="zh-CN" altLang="en-US"/>
        </a:p>
      </dgm:t>
    </dgm:pt>
    <dgm:pt modelId="{7B11B351-091D-48BF-9D8F-4C92427E8D59}" type="sibTrans" cxnId="{DF299415-0316-46BA-8B19-ADC33F544716}">
      <dgm:prSet/>
      <dgm:spPr/>
      <dgm:t>
        <a:bodyPr/>
        <a:lstStyle/>
        <a:p>
          <a:endParaRPr lang="zh-CN" altLang="en-US"/>
        </a:p>
      </dgm:t>
    </dgm:pt>
    <dgm:pt modelId="{2FD7C818-7899-4A34-A5CB-5CA154DA27D0}">
      <dgm:prSet custT="1"/>
      <dgm:spPr/>
      <dgm:t>
        <a:bodyPr/>
        <a:lstStyle/>
        <a:p>
          <a:pPr algn="ctr" rtl="0"/>
          <a:r>
            <a:rPr lang="en-US" altLang="zh-CN" sz="2800" b="1" i="1" dirty="0"/>
            <a:t>Intelligent </a:t>
          </a:r>
          <a:r>
            <a:rPr lang="en-US" sz="2800" b="1" i="1" dirty="0"/>
            <a:t>System ::= Architecture + </a:t>
          </a:r>
          <a:r>
            <a:rPr lang="en-US" altLang="zh-CN" sz="2800" b="1" i="1" dirty="0">
              <a:solidFill>
                <a:srgbClr val="FFFF00"/>
              </a:solidFill>
            </a:rPr>
            <a:t>Intelligent </a:t>
          </a:r>
          <a:r>
            <a:rPr lang="en-US" sz="2800" b="1" i="1" dirty="0"/>
            <a:t>Components</a:t>
          </a:r>
          <a:endParaRPr lang="zh-CN" sz="2800" dirty="0"/>
        </a:p>
      </dgm:t>
    </dgm:pt>
    <dgm:pt modelId="{3BC6EF7C-3ABD-4AAE-B68A-C0B9194DE782}" type="parTrans" cxnId="{D65EFFA1-BD58-47AC-AAD7-94F168435E5C}">
      <dgm:prSet/>
      <dgm:spPr/>
      <dgm:t>
        <a:bodyPr/>
        <a:lstStyle/>
        <a:p>
          <a:endParaRPr lang="zh-CN" altLang="en-US"/>
        </a:p>
      </dgm:t>
    </dgm:pt>
    <dgm:pt modelId="{5DBADE46-DB2C-44AF-B16B-2F1D722C0DAD}" type="sibTrans" cxnId="{D65EFFA1-BD58-47AC-AAD7-94F168435E5C}">
      <dgm:prSet/>
      <dgm:spPr/>
      <dgm:t>
        <a:bodyPr/>
        <a:lstStyle/>
        <a:p>
          <a:endParaRPr lang="zh-CN" altLang="en-US"/>
        </a:p>
      </dgm:t>
    </dgm:pt>
    <dgm:pt modelId="{D6EBCA27-9FBF-44FA-A38E-908EFD72D3CD}" type="pres">
      <dgm:prSet presAssocID="{560585C4-7609-4696-A482-B5604794D0D3}" presName="linear" presStyleCnt="0">
        <dgm:presLayoutVars>
          <dgm:animLvl val="lvl"/>
          <dgm:resizeHandles val="exact"/>
        </dgm:presLayoutVars>
      </dgm:prSet>
      <dgm:spPr/>
    </dgm:pt>
    <dgm:pt modelId="{9DADA382-D65A-4BC8-A53E-81AD6562C9B2}" type="pres">
      <dgm:prSet presAssocID="{ED753EA0-0BE0-4625-B071-FCE42E0A17AF}" presName="parentText" presStyleLbl="node1" presStyleIdx="0" presStyleCnt="2" custScaleY="106037" custLinFactNeighborY="-7331">
        <dgm:presLayoutVars>
          <dgm:chMax val="0"/>
          <dgm:bulletEnabled val="1"/>
        </dgm:presLayoutVars>
      </dgm:prSet>
      <dgm:spPr/>
    </dgm:pt>
    <dgm:pt modelId="{BD11C0D8-B65F-43AD-AD45-98E5A4CDA707}" type="pres">
      <dgm:prSet presAssocID="{7B11B351-091D-48BF-9D8F-4C92427E8D59}" presName="spacer" presStyleCnt="0"/>
      <dgm:spPr/>
    </dgm:pt>
    <dgm:pt modelId="{40F3EE88-606B-40D9-B891-D69F0E7BA760}" type="pres">
      <dgm:prSet presAssocID="{2FD7C818-7899-4A34-A5CB-5CA154DA27D0}" presName="parentText" presStyleLbl="node1" presStyleIdx="1" presStyleCnt="2" custScaleY="61596" custLinFactNeighborY="-88927">
        <dgm:presLayoutVars>
          <dgm:chMax val="0"/>
          <dgm:bulletEnabled val="1"/>
        </dgm:presLayoutVars>
      </dgm:prSet>
      <dgm:spPr/>
    </dgm:pt>
  </dgm:ptLst>
  <dgm:cxnLst>
    <dgm:cxn modelId="{DF299415-0316-46BA-8B19-ADC33F544716}" srcId="{560585C4-7609-4696-A482-B5604794D0D3}" destId="{ED753EA0-0BE0-4625-B071-FCE42E0A17AF}" srcOrd="0" destOrd="0" parTransId="{B6330D9C-4CC3-4413-9F65-94294DB450BC}" sibTransId="{7B11B351-091D-48BF-9D8F-4C92427E8D59}"/>
    <dgm:cxn modelId="{EF4A9C51-97A0-4826-9231-0FB6C881C659}" type="presOf" srcId="{ED753EA0-0BE0-4625-B071-FCE42E0A17AF}" destId="{9DADA382-D65A-4BC8-A53E-81AD6562C9B2}" srcOrd="0" destOrd="0" presId="urn:microsoft.com/office/officeart/2005/8/layout/vList2"/>
    <dgm:cxn modelId="{5B566298-0A0E-41F9-BA6A-0B769C85BCBC}" type="presOf" srcId="{2FD7C818-7899-4A34-A5CB-5CA154DA27D0}" destId="{40F3EE88-606B-40D9-B891-D69F0E7BA760}" srcOrd="0" destOrd="0" presId="urn:microsoft.com/office/officeart/2005/8/layout/vList2"/>
    <dgm:cxn modelId="{D65EFFA1-BD58-47AC-AAD7-94F168435E5C}" srcId="{560585C4-7609-4696-A482-B5604794D0D3}" destId="{2FD7C818-7899-4A34-A5CB-5CA154DA27D0}" srcOrd="1" destOrd="0" parTransId="{3BC6EF7C-3ABD-4AAE-B68A-C0B9194DE782}" sibTransId="{5DBADE46-DB2C-44AF-B16B-2F1D722C0DAD}"/>
    <dgm:cxn modelId="{045221DD-26AE-47A0-8502-D7AAB25B2F98}" type="presOf" srcId="{560585C4-7609-4696-A482-B5604794D0D3}" destId="{D6EBCA27-9FBF-44FA-A38E-908EFD72D3CD}" srcOrd="0" destOrd="0" presId="urn:microsoft.com/office/officeart/2005/8/layout/vList2"/>
    <dgm:cxn modelId="{D92BC016-B71C-46AA-B58C-519057CF5BF3}" type="presParOf" srcId="{D6EBCA27-9FBF-44FA-A38E-908EFD72D3CD}" destId="{9DADA382-D65A-4BC8-A53E-81AD6562C9B2}" srcOrd="0" destOrd="0" presId="urn:microsoft.com/office/officeart/2005/8/layout/vList2"/>
    <dgm:cxn modelId="{7436B5CF-DE8C-4D75-9BFE-42082B9644F5}" type="presParOf" srcId="{D6EBCA27-9FBF-44FA-A38E-908EFD72D3CD}" destId="{BD11C0D8-B65F-43AD-AD45-98E5A4CDA707}" srcOrd="1" destOrd="0" presId="urn:microsoft.com/office/officeart/2005/8/layout/vList2"/>
    <dgm:cxn modelId="{99DA5E94-13C6-4C53-9C0B-499367377A81}" type="presParOf" srcId="{D6EBCA27-9FBF-44FA-A38E-908EFD72D3CD}" destId="{40F3EE88-606B-40D9-B891-D69F0E7BA76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0585C4-7609-4696-A482-B5604794D0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2FD7C818-7899-4A34-A5CB-5CA154DA27D0}">
      <dgm:prSet custT="1"/>
      <dgm:spPr/>
      <dgm:t>
        <a:bodyPr/>
        <a:lstStyle/>
        <a:p>
          <a:pPr algn="ctr" rtl="0"/>
          <a:r>
            <a:rPr lang="en-US" altLang="zh-CN" sz="2800" b="1" i="1" dirty="0"/>
            <a:t>Intelligent </a:t>
          </a:r>
          <a:r>
            <a:rPr lang="en-US" sz="2800" b="1" i="1" dirty="0"/>
            <a:t>System ::= </a:t>
          </a:r>
          <a:r>
            <a:rPr lang="en-US" altLang="zh-CN" sz="2800" b="1" i="1" dirty="0">
              <a:solidFill>
                <a:srgbClr val="FFFF00"/>
              </a:solidFill>
            </a:rPr>
            <a:t>Dynamic</a:t>
          </a:r>
          <a:r>
            <a:rPr lang="en-US" altLang="zh-CN" sz="2800" b="1" i="1" dirty="0"/>
            <a:t> </a:t>
          </a:r>
          <a:r>
            <a:rPr lang="en-US" sz="2800" b="1" i="1" dirty="0"/>
            <a:t>Architecture + </a:t>
          </a:r>
          <a:r>
            <a:rPr lang="en-US" altLang="zh-CN" sz="2800" b="1" i="1" dirty="0">
              <a:solidFill>
                <a:srgbClr val="FFFF00"/>
              </a:solidFill>
            </a:rPr>
            <a:t>Intelligent </a:t>
          </a:r>
          <a:r>
            <a:rPr lang="en-US" sz="2800" b="1" i="1" dirty="0"/>
            <a:t>Components</a:t>
          </a:r>
          <a:endParaRPr lang="zh-CN" sz="2800" dirty="0"/>
        </a:p>
      </dgm:t>
    </dgm:pt>
    <dgm:pt modelId="{3BC6EF7C-3ABD-4AAE-B68A-C0B9194DE782}" type="parTrans" cxnId="{D65EFFA1-BD58-47AC-AAD7-94F168435E5C}">
      <dgm:prSet/>
      <dgm:spPr/>
      <dgm:t>
        <a:bodyPr/>
        <a:lstStyle/>
        <a:p>
          <a:endParaRPr lang="zh-CN" altLang="en-US"/>
        </a:p>
      </dgm:t>
    </dgm:pt>
    <dgm:pt modelId="{5DBADE46-DB2C-44AF-B16B-2F1D722C0DAD}" type="sibTrans" cxnId="{D65EFFA1-BD58-47AC-AAD7-94F168435E5C}">
      <dgm:prSet/>
      <dgm:spPr/>
      <dgm:t>
        <a:bodyPr/>
        <a:lstStyle/>
        <a:p>
          <a:endParaRPr lang="zh-CN" altLang="en-US"/>
        </a:p>
      </dgm:t>
    </dgm:pt>
    <dgm:pt modelId="{ED753EA0-0BE0-4625-B071-FCE42E0A17AF}">
      <dgm:prSet custT="1"/>
      <dgm:spPr/>
      <dgm:t>
        <a:bodyPr/>
        <a:lstStyle/>
        <a:p>
          <a:pPr rtl="0"/>
          <a:r>
            <a:rPr lang="en-US" altLang="zh-CN" sz="2800" b="1" i="1" dirty="0">
              <a:solidFill>
                <a:schemeClr val="bg1"/>
              </a:solidFill>
            </a:rPr>
            <a:t>Intelligent Component = Service or Software Defined thing</a:t>
          </a:r>
        </a:p>
        <a:p>
          <a:pPr rtl="0"/>
          <a:r>
            <a:rPr lang="en-US" altLang="zh-CN" sz="2800" b="1" i="1" dirty="0">
              <a:solidFill>
                <a:schemeClr val="bg1"/>
              </a:solidFill>
            </a:rPr>
            <a:t>Intelligent Component </a:t>
          </a:r>
          <a:r>
            <a:rPr lang="en-US" altLang="zh-CN" sz="2800" b="1" i="1" dirty="0">
              <a:solidFill>
                <a:srgbClr val="FFFF00"/>
              </a:solidFill>
            </a:rPr>
            <a:t>= </a:t>
          </a:r>
          <a:r>
            <a:rPr lang="en-US" altLang="zh-CN" sz="2800" b="1" i="1" dirty="0">
              <a:solidFill>
                <a:schemeClr val="bg1"/>
              </a:solidFill>
            </a:rPr>
            <a:t>Services</a:t>
          </a:r>
          <a:r>
            <a:rPr lang="en-US" altLang="zh-CN" sz="2800" b="1" i="1" dirty="0">
              <a:solidFill>
                <a:srgbClr val="FFFF00"/>
              </a:solidFill>
            </a:rPr>
            <a:t> </a:t>
          </a:r>
          <a:r>
            <a:rPr lang="en-US" altLang="zh-CN" sz="2800" b="1" i="1" dirty="0">
              <a:solidFill>
                <a:schemeClr val="bg1"/>
              </a:solidFill>
            </a:rPr>
            <a:t>+</a:t>
          </a:r>
          <a:r>
            <a:rPr lang="en-US" altLang="zh-CN" sz="2800" b="1" i="1" dirty="0">
              <a:solidFill>
                <a:srgbClr val="FFFF00"/>
              </a:solidFill>
            </a:rPr>
            <a:t> </a:t>
          </a:r>
          <a:r>
            <a:rPr lang="en-US" altLang="zh-CN" sz="2800" b="1" i="1" dirty="0">
              <a:solidFill>
                <a:schemeClr val="bg1"/>
              </a:solidFill>
            </a:rPr>
            <a:t>Software Defined Things      (Cluster)</a:t>
          </a:r>
          <a:endParaRPr lang="zh-CN" sz="2400" dirty="0"/>
        </a:p>
      </dgm:t>
    </dgm:pt>
    <dgm:pt modelId="{7B11B351-091D-48BF-9D8F-4C92427E8D59}" type="sibTrans" cxnId="{DF299415-0316-46BA-8B19-ADC33F544716}">
      <dgm:prSet/>
      <dgm:spPr/>
      <dgm:t>
        <a:bodyPr/>
        <a:lstStyle/>
        <a:p>
          <a:endParaRPr lang="zh-CN" altLang="en-US"/>
        </a:p>
      </dgm:t>
    </dgm:pt>
    <dgm:pt modelId="{B6330D9C-4CC3-4413-9F65-94294DB450BC}" type="parTrans" cxnId="{DF299415-0316-46BA-8B19-ADC33F544716}">
      <dgm:prSet/>
      <dgm:spPr/>
      <dgm:t>
        <a:bodyPr/>
        <a:lstStyle/>
        <a:p>
          <a:endParaRPr lang="zh-CN" altLang="en-US"/>
        </a:p>
      </dgm:t>
    </dgm:pt>
    <dgm:pt modelId="{D6EBCA27-9FBF-44FA-A38E-908EFD72D3CD}" type="pres">
      <dgm:prSet presAssocID="{560585C4-7609-4696-A482-B5604794D0D3}" presName="linear" presStyleCnt="0">
        <dgm:presLayoutVars>
          <dgm:animLvl val="lvl"/>
          <dgm:resizeHandles val="exact"/>
        </dgm:presLayoutVars>
      </dgm:prSet>
      <dgm:spPr/>
    </dgm:pt>
    <dgm:pt modelId="{9DADA382-D65A-4BC8-A53E-81AD6562C9B2}" type="pres">
      <dgm:prSet presAssocID="{ED753EA0-0BE0-4625-B071-FCE42E0A17AF}" presName="parentText" presStyleLbl="node1" presStyleIdx="0" presStyleCnt="2" custScaleY="106037" custLinFactY="57047" custLinFactNeighborY="100000">
        <dgm:presLayoutVars>
          <dgm:chMax val="0"/>
          <dgm:bulletEnabled val="1"/>
        </dgm:presLayoutVars>
      </dgm:prSet>
      <dgm:spPr/>
    </dgm:pt>
    <dgm:pt modelId="{BD11C0D8-B65F-43AD-AD45-98E5A4CDA707}" type="pres">
      <dgm:prSet presAssocID="{7B11B351-091D-48BF-9D8F-4C92427E8D59}" presName="spacer" presStyleCnt="0"/>
      <dgm:spPr/>
    </dgm:pt>
    <dgm:pt modelId="{40F3EE88-606B-40D9-B891-D69F0E7BA760}" type="pres">
      <dgm:prSet presAssocID="{2FD7C818-7899-4A34-A5CB-5CA154DA27D0}" presName="parentText" presStyleLbl="node1" presStyleIdx="1" presStyleCnt="2" custScaleY="61596" custLinFactY="-99515" custLinFactNeighborY="-100000">
        <dgm:presLayoutVars>
          <dgm:chMax val="0"/>
          <dgm:bulletEnabled val="1"/>
        </dgm:presLayoutVars>
      </dgm:prSet>
      <dgm:spPr/>
    </dgm:pt>
  </dgm:ptLst>
  <dgm:cxnLst>
    <dgm:cxn modelId="{DF299415-0316-46BA-8B19-ADC33F544716}" srcId="{560585C4-7609-4696-A482-B5604794D0D3}" destId="{ED753EA0-0BE0-4625-B071-FCE42E0A17AF}" srcOrd="0" destOrd="0" parTransId="{B6330D9C-4CC3-4413-9F65-94294DB450BC}" sibTransId="{7B11B351-091D-48BF-9D8F-4C92427E8D59}"/>
    <dgm:cxn modelId="{EF4A9C51-97A0-4826-9231-0FB6C881C659}" type="presOf" srcId="{ED753EA0-0BE0-4625-B071-FCE42E0A17AF}" destId="{9DADA382-D65A-4BC8-A53E-81AD6562C9B2}" srcOrd="0" destOrd="0" presId="urn:microsoft.com/office/officeart/2005/8/layout/vList2"/>
    <dgm:cxn modelId="{5B566298-0A0E-41F9-BA6A-0B769C85BCBC}" type="presOf" srcId="{2FD7C818-7899-4A34-A5CB-5CA154DA27D0}" destId="{40F3EE88-606B-40D9-B891-D69F0E7BA760}" srcOrd="0" destOrd="0" presId="urn:microsoft.com/office/officeart/2005/8/layout/vList2"/>
    <dgm:cxn modelId="{D65EFFA1-BD58-47AC-AAD7-94F168435E5C}" srcId="{560585C4-7609-4696-A482-B5604794D0D3}" destId="{2FD7C818-7899-4A34-A5CB-5CA154DA27D0}" srcOrd="1" destOrd="0" parTransId="{3BC6EF7C-3ABD-4AAE-B68A-C0B9194DE782}" sibTransId="{5DBADE46-DB2C-44AF-B16B-2F1D722C0DAD}"/>
    <dgm:cxn modelId="{045221DD-26AE-47A0-8502-D7AAB25B2F98}" type="presOf" srcId="{560585C4-7609-4696-A482-B5604794D0D3}" destId="{D6EBCA27-9FBF-44FA-A38E-908EFD72D3CD}" srcOrd="0" destOrd="0" presId="urn:microsoft.com/office/officeart/2005/8/layout/vList2"/>
    <dgm:cxn modelId="{D92BC016-B71C-46AA-B58C-519057CF5BF3}" type="presParOf" srcId="{D6EBCA27-9FBF-44FA-A38E-908EFD72D3CD}" destId="{9DADA382-D65A-4BC8-A53E-81AD6562C9B2}" srcOrd="0" destOrd="0" presId="urn:microsoft.com/office/officeart/2005/8/layout/vList2"/>
    <dgm:cxn modelId="{7436B5CF-DE8C-4D75-9BFE-42082B9644F5}" type="presParOf" srcId="{D6EBCA27-9FBF-44FA-A38E-908EFD72D3CD}" destId="{BD11C0D8-B65F-43AD-AD45-98E5A4CDA707}" srcOrd="1" destOrd="0" presId="urn:microsoft.com/office/officeart/2005/8/layout/vList2"/>
    <dgm:cxn modelId="{99DA5E94-13C6-4C53-9C0B-499367377A81}" type="presParOf" srcId="{D6EBCA27-9FBF-44FA-A38E-908EFD72D3CD}" destId="{40F3EE88-606B-40D9-B891-D69F0E7BA76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DA382-D65A-4BC8-A53E-81AD6562C9B2}">
      <dsp:nvSpPr>
        <dsp:cNvPr id="0" name=""/>
        <dsp:cNvSpPr/>
      </dsp:nvSpPr>
      <dsp:spPr>
        <a:xfrm>
          <a:off x="0" y="0"/>
          <a:ext cx="10827892" cy="1532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i="1" kern="1200" dirty="0">
              <a:solidFill>
                <a:srgbClr val="FFFF00"/>
              </a:solidFill>
            </a:rPr>
            <a:t>Intelligent Programming </a:t>
          </a:r>
          <a:r>
            <a:rPr lang="en-US" altLang="zh-CN" sz="2400" kern="1200" dirty="0"/>
            <a:t>is d</a:t>
          </a:r>
          <a:r>
            <a:rPr lang="en-US" sz="2400" kern="1200" dirty="0"/>
            <a:t>ynamic programming with a set of Intelligent components</a:t>
          </a:r>
          <a:r>
            <a:rPr lang="en-US" altLang="zh-CN" sz="2400" kern="1200" dirty="0"/>
            <a:t>. In other words, </a:t>
          </a:r>
          <a:r>
            <a:rPr lang="en-US" sz="2400" kern="1200" dirty="0"/>
            <a:t> an intelligent system consists of a set of intelligent components and the interconnections between them, namely, </a:t>
          </a:r>
          <a:endParaRPr lang="zh-CN" sz="2400" kern="1200" dirty="0"/>
        </a:p>
      </dsp:txBody>
      <dsp:txXfrm>
        <a:off x="74795" y="74795"/>
        <a:ext cx="10678302" cy="1382591"/>
      </dsp:txXfrm>
    </dsp:sp>
    <dsp:sp modelId="{40F3EE88-606B-40D9-B891-D69F0E7BA760}">
      <dsp:nvSpPr>
        <dsp:cNvPr id="0" name=""/>
        <dsp:cNvSpPr/>
      </dsp:nvSpPr>
      <dsp:spPr>
        <a:xfrm>
          <a:off x="0" y="1558054"/>
          <a:ext cx="10827892" cy="890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altLang="zh-CN" sz="2800" b="1" i="1" kern="1200" dirty="0"/>
            <a:t>Intelligent </a:t>
          </a:r>
          <a:r>
            <a:rPr lang="en-US" sz="2800" b="1" i="1" kern="1200" dirty="0"/>
            <a:t>System ::= Architecture + </a:t>
          </a:r>
          <a:r>
            <a:rPr lang="en-US" altLang="zh-CN" sz="2800" b="1" i="1" kern="1200" dirty="0">
              <a:solidFill>
                <a:srgbClr val="FFFF00"/>
              </a:solidFill>
            </a:rPr>
            <a:t>Intelligent </a:t>
          </a:r>
          <a:r>
            <a:rPr lang="en-US" sz="2800" b="1" i="1" kern="1200" dirty="0"/>
            <a:t>Components</a:t>
          </a:r>
          <a:endParaRPr lang="zh-CN" sz="2800" kern="1200" dirty="0"/>
        </a:p>
      </dsp:txBody>
      <dsp:txXfrm>
        <a:off x="43448" y="1601502"/>
        <a:ext cx="10740996" cy="8031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DA382-D65A-4BC8-A53E-81AD6562C9B2}">
      <dsp:nvSpPr>
        <dsp:cNvPr id="0" name=""/>
        <dsp:cNvSpPr/>
      </dsp:nvSpPr>
      <dsp:spPr>
        <a:xfrm>
          <a:off x="0" y="1057361"/>
          <a:ext cx="10827892" cy="13708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i="1" kern="1200" dirty="0">
              <a:solidFill>
                <a:schemeClr val="bg1"/>
              </a:solidFill>
            </a:rPr>
            <a:t>Intelligent Component = Service or Software Defined thing</a:t>
          </a:r>
        </a:p>
        <a:p>
          <a:pPr marL="0" lvl="0" indent="0" algn="l" defTabSz="1244600" rtl="0">
            <a:lnSpc>
              <a:spcPct val="90000"/>
            </a:lnSpc>
            <a:spcBef>
              <a:spcPct val="0"/>
            </a:spcBef>
            <a:spcAft>
              <a:spcPct val="35000"/>
            </a:spcAft>
            <a:buNone/>
          </a:pPr>
          <a:r>
            <a:rPr lang="en-US" altLang="zh-CN" sz="2800" b="1" i="1" kern="1200" dirty="0">
              <a:solidFill>
                <a:schemeClr val="bg1"/>
              </a:solidFill>
            </a:rPr>
            <a:t>Intelligent Component </a:t>
          </a:r>
          <a:r>
            <a:rPr lang="en-US" altLang="zh-CN" sz="2800" b="1" i="1" kern="1200" dirty="0">
              <a:solidFill>
                <a:srgbClr val="FFFF00"/>
              </a:solidFill>
            </a:rPr>
            <a:t>= </a:t>
          </a:r>
          <a:r>
            <a:rPr lang="en-US" altLang="zh-CN" sz="2800" b="1" i="1" kern="1200" dirty="0">
              <a:solidFill>
                <a:schemeClr val="bg1"/>
              </a:solidFill>
            </a:rPr>
            <a:t>Services</a:t>
          </a:r>
          <a:r>
            <a:rPr lang="en-US" altLang="zh-CN" sz="2800" b="1" i="1" kern="1200" dirty="0">
              <a:solidFill>
                <a:srgbClr val="FFFF00"/>
              </a:solidFill>
            </a:rPr>
            <a:t> </a:t>
          </a:r>
          <a:r>
            <a:rPr lang="en-US" altLang="zh-CN" sz="2800" b="1" i="1" kern="1200" dirty="0">
              <a:solidFill>
                <a:schemeClr val="bg1"/>
              </a:solidFill>
            </a:rPr>
            <a:t>+</a:t>
          </a:r>
          <a:r>
            <a:rPr lang="en-US" altLang="zh-CN" sz="2800" b="1" i="1" kern="1200" dirty="0">
              <a:solidFill>
                <a:srgbClr val="FFFF00"/>
              </a:solidFill>
            </a:rPr>
            <a:t> </a:t>
          </a:r>
          <a:r>
            <a:rPr lang="en-US" altLang="zh-CN" sz="2800" b="1" i="1" kern="1200" dirty="0">
              <a:solidFill>
                <a:schemeClr val="bg1"/>
              </a:solidFill>
            </a:rPr>
            <a:t>Software Defined Things      (Cluster)</a:t>
          </a:r>
          <a:endParaRPr lang="zh-CN" sz="2400" kern="1200" dirty="0"/>
        </a:p>
      </dsp:txBody>
      <dsp:txXfrm>
        <a:off x="66922" y="1124283"/>
        <a:ext cx="10694048" cy="1237055"/>
      </dsp:txXfrm>
    </dsp:sp>
    <dsp:sp modelId="{40F3EE88-606B-40D9-B891-D69F0E7BA760}">
      <dsp:nvSpPr>
        <dsp:cNvPr id="0" name=""/>
        <dsp:cNvSpPr/>
      </dsp:nvSpPr>
      <dsp:spPr>
        <a:xfrm>
          <a:off x="0" y="216949"/>
          <a:ext cx="10827892" cy="79634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altLang="zh-CN" sz="2800" b="1" i="1" kern="1200" dirty="0"/>
            <a:t>Intelligent </a:t>
          </a:r>
          <a:r>
            <a:rPr lang="en-US" sz="2800" b="1" i="1" kern="1200" dirty="0"/>
            <a:t>System ::= </a:t>
          </a:r>
          <a:r>
            <a:rPr lang="en-US" altLang="zh-CN" sz="2800" b="1" i="1" kern="1200" dirty="0">
              <a:solidFill>
                <a:srgbClr val="FFFF00"/>
              </a:solidFill>
            </a:rPr>
            <a:t>Dynamic</a:t>
          </a:r>
          <a:r>
            <a:rPr lang="en-US" altLang="zh-CN" sz="2800" b="1" i="1" kern="1200" dirty="0"/>
            <a:t> </a:t>
          </a:r>
          <a:r>
            <a:rPr lang="en-US" sz="2800" b="1" i="1" kern="1200" dirty="0"/>
            <a:t>Architecture + </a:t>
          </a:r>
          <a:r>
            <a:rPr lang="en-US" altLang="zh-CN" sz="2800" b="1" i="1" kern="1200" dirty="0">
              <a:solidFill>
                <a:srgbClr val="FFFF00"/>
              </a:solidFill>
            </a:rPr>
            <a:t>Intelligent </a:t>
          </a:r>
          <a:r>
            <a:rPr lang="en-US" sz="2800" b="1" i="1" kern="1200" dirty="0"/>
            <a:t>Components</a:t>
          </a:r>
          <a:endParaRPr lang="zh-CN" sz="2800" kern="1200" dirty="0"/>
        </a:p>
      </dsp:txBody>
      <dsp:txXfrm>
        <a:off x="38874" y="255823"/>
        <a:ext cx="10750144" cy="7185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EE0A6-5909-4BB4-8E4E-F6C2F41C011C}" type="datetimeFigureOut">
              <a:rPr lang="zh-CN" altLang="en-US" smtClean="0"/>
              <a:t>2023/3/30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54855-BA87-4D81-B1CF-1DB46C32E9D6}" type="slidenum">
              <a:rPr lang="zh-CN" altLang="en-US" smtClean="0"/>
              <a:t>‹#›</a:t>
            </a:fld>
            <a:endParaRPr lang="zh-CN" altLang="en-US"/>
          </a:p>
        </p:txBody>
      </p:sp>
    </p:spTree>
    <p:extLst>
      <p:ext uri="{BB962C8B-B14F-4D97-AF65-F5344CB8AC3E}">
        <p14:creationId xmlns:p14="http://schemas.microsoft.com/office/powerpoint/2010/main" val="355550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4800" kern="1200" dirty="0">
                <a:solidFill>
                  <a:schemeClr val="tx1"/>
                </a:solidFill>
                <a:effectLst/>
                <a:latin typeface="+mn-lt"/>
                <a:ea typeface="+mn-ea"/>
                <a:cs typeface="+mn-cs"/>
              </a:rPr>
              <a:t>The title of the course is “Software Development Paradigm in the Era of Big Data”.</a:t>
            </a:r>
            <a:endParaRPr lang="zh-CN" altLang="zh-CN" sz="4800" kern="1200" dirty="0">
              <a:solidFill>
                <a:schemeClr val="tx1"/>
              </a:solidFill>
              <a:effectLst/>
              <a:latin typeface="+mn-lt"/>
              <a:ea typeface="+mn-ea"/>
              <a:cs typeface="+mn-cs"/>
            </a:endParaRPr>
          </a:p>
          <a:p>
            <a:endParaRPr lang="en-US" sz="2800"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44118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27</a:t>
            </a:fld>
            <a:endParaRPr lang="zh-CN" altLang="en-US"/>
          </a:p>
        </p:txBody>
      </p:sp>
    </p:spTree>
    <p:extLst>
      <p:ext uri="{BB962C8B-B14F-4D97-AF65-F5344CB8AC3E}">
        <p14:creationId xmlns:p14="http://schemas.microsoft.com/office/powerpoint/2010/main" val="272549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28</a:t>
            </a:fld>
            <a:endParaRPr lang="zh-CN" altLang="en-US"/>
          </a:p>
        </p:txBody>
      </p:sp>
    </p:spTree>
    <p:extLst>
      <p:ext uri="{BB962C8B-B14F-4D97-AF65-F5344CB8AC3E}">
        <p14:creationId xmlns:p14="http://schemas.microsoft.com/office/powerpoint/2010/main" val="199082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0070C0"/>
                </a:solidFill>
              </a:rPr>
              <a:t>李海宽 董占球 魏源瑞 </a:t>
            </a:r>
            <a:r>
              <a:rPr lang="en-US" altLang="zh-CN" b="1" dirty="0">
                <a:solidFill>
                  <a:srgbClr val="0070C0"/>
                </a:solidFill>
              </a:rPr>
              <a:t>“</a:t>
            </a:r>
            <a:r>
              <a:rPr lang="zh-CN" altLang="en-US" b="1" dirty="0">
                <a:solidFill>
                  <a:srgbClr val="0070C0"/>
                </a:solidFill>
              </a:rPr>
              <a:t>动态程序设计”</a:t>
            </a:r>
            <a:r>
              <a:rPr lang="en-US" altLang="zh-CN" b="1" dirty="0">
                <a:solidFill>
                  <a:srgbClr val="0070C0"/>
                </a:solidFill>
              </a:rPr>
              <a:t>《</a:t>
            </a:r>
            <a:r>
              <a:rPr lang="zh-CN" altLang="en-US" b="1" dirty="0">
                <a:solidFill>
                  <a:srgbClr val="0070C0"/>
                </a:solidFill>
              </a:rPr>
              <a:t>计算机工程设计</a:t>
            </a:r>
            <a:r>
              <a:rPr lang="en-US" altLang="zh-CN" b="1" dirty="0">
                <a:solidFill>
                  <a:srgbClr val="0070C0"/>
                </a:solidFill>
              </a:rPr>
              <a:t>&gt;, 1989-2</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0070C0"/>
                </a:solidFill>
              </a:rPr>
              <a:t>李海宽，“软件开发的数据化、智能化、架构化、集约化”</a:t>
            </a:r>
            <a:r>
              <a:rPr lang="en-US" altLang="zh-CN" b="1" dirty="0">
                <a:solidFill>
                  <a:srgbClr val="0070C0"/>
                </a:solidFill>
              </a:rPr>
              <a:t>, </a:t>
            </a:r>
            <a:r>
              <a:rPr lang="zh-CN" altLang="en-US" b="1" dirty="0">
                <a:solidFill>
                  <a:srgbClr val="0070C0"/>
                </a:solidFill>
              </a:rPr>
              <a:t>课程讲稿，南开大学，天津，</a:t>
            </a:r>
            <a:r>
              <a:rPr lang="en-US" altLang="zh-CN" b="1" dirty="0">
                <a:solidFill>
                  <a:srgbClr val="0070C0"/>
                </a:solidFill>
              </a:rPr>
              <a:t>2020</a:t>
            </a:r>
            <a:r>
              <a:rPr lang="zh-CN" altLang="en-US" b="1" dirty="0">
                <a:solidFill>
                  <a:srgbClr val="0070C0"/>
                </a:solidFill>
              </a:rPr>
              <a:t>年</a:t>
            </a:r>
            <a:r>
              <a:rPr lang="en-US" altLang="zh-CN" b="1" dirty="0">
                <a:solidFill>
                  <a:srgbClr val="0070C0"/>
                </a:solidFill>
              </a:rPr>
              <a:t>9</a:t>
            </a:r>
            <a:r>
              <a:rPr lang="zh-CN" altLang="en-US" b="1" dirty="0">
                <a:solidFill>
                  <a:srgbClr val="0070C0"/>
                </a:solidFill>
              </a:rPr>
              <a:t>月</a:t>
            </a:r>
            <a:endParaRPr lang="en-US" altLang="zh-CN" b="1"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0070C0"/>
              </a:solidFill>
            </a:endParaRPr>
          </a:p>
          <a:p>
            <a:endParaRPr lang="zh-CN" altLang="en-US" dirty="0"/>
          </a:p>
        </p:txBody>
      </p:sp>
      <p:sp>
        <p:nvSpPr>
          <p:cNvPr id="4" name="灯片编号占位符 3"/>
          <p:cNvSpPr>
            <a:spLocks noGrp="1"/>
          </p:cNvSpPr>
          <p:nvPr>
            <p:ph type="sldNum" sz="quarter" idx="10"/>
          </p:nvPr>
        </p:nvSpPr>
        <p:spPr/>
        <p:txBody>
          <a:bodyPr/>
          <a:lstStyle/>
          <a:p>
            <a:fld id="{FAD54855-BA87-4D81-B1CF-1DB46C32E9D6}" type="slidenum">
              <a:rPr lang="zh-CN" altLang="en-US" smtClean="0"/>
              <a:t>2</a:t>
            </a:fld>
            <a:endParaRPr lang="zh-CN" altLang="en-US"/>
          </a:p>
        </p:txBody>
      </p:sp>
    </p:spTree>
    <p:extLst>
      <p:ext uri="{BB962C8B-B14F-4D97-AF65-F5344CB8AC3E}">
        <p14:creationId xmlns:p14="http://schemas.microsoft.com/office/powerpoint/2010/main" val="3363071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D54855-BA87-4D81-B1CF-1DB46C32E9D6}" type="slidenum">
              <a:rPr lang="zh-CN" altLang="en-US" smtClean="0"/>
              <a:t>4</a:t>
            </a:fld>
            <a:endParaRPr lang="zh-CN" altLang="en-US"/>
          </a:p>
        </p:txBody>
      </p:sp>
    </p:spTree>
    <p:extLst>
      <p:ext uri="{BB962C8B-B14F-4D97-AF65-F5344CB8AC3E}">
        <p14:creationId xmlns:p14="http://schemas.microsoft.com/office/powerpoint/2010/main" val="222722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FAD54855-BA87-4D81-B1CF-1DB46C32E9D6}" type="slidenum">
              <a:rPr lang="zh-CN" altLang="en-US" smtClean="0"/>
              <a:t>7</a:t>
            </a:fld>
            <a:endParaRPr lang="zh-CN" altLang="en-US"/>
          </a:p>
        </p:txBody>
      </p:sp>
    </p:spTree>
    <p:extLst>
      <p:ext uri="{BB962C8B-B14F-4D97-AF65-F5344CB8AC3E}">
        <p14:creationId xmlns:p14="http://schemas.microsoft.com/office/powerpoint/2010/main" val="3004693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D54855-BA87-4D81-B1CF-1DB46C32E9D6}" type="slidenum">
              <a:rPr lang="zh-CN" altLang="en-US" smtClean="0"/>
              <a:t>10</a:t>
            </a:fld>
            <a:endParaRPr lang="zh-CN" altLang="en-US"/>
          </a:p>
        </p:txBody>
      </p:sp>
    </p:spTree>
    <p:extLst>
      <p:ext uri="{BB962C8B-B14F-4D97-AF65-F5344CB8AC3E}">
        <p14:creationId xmlns:p14="http://schemas.microsoft.com/office/powerpoint/2010/main" val="385529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025445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D1B1D3DE-71D7-495D-B554-5AFBF03375E7}" type="slidenum">
              <a:rPr lang="en-US" smtClean="0"/>
              <a:t>15</a:t>
            </a:fld>
            <a:endParaRPr lang="en-US" dirty="0"/>
          </a:p>
        </p:txBody>
      </p:sp>
    </p:spTree>
    <p:extLst>
      <p:ext uri="{BB962C8B-B14F-4D97-AF65-F5344CB8AC3E}">
        <p14:creationId xmlns:p14="http://schemas.microsoft.com/office/powerpoint/2010/main" val="171552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21</a:t>
            </a:fld>
            <a:endParaRPr lang="zh-CN" altLang="en-US"/>
          </a:p>
        </p:txBody>
      </p:sp>
    </p:spTree>
    <p:extLst>
      <p:ext uri="{BB962C8B-B14F-4D97-AF65-F5344CB8AC3E}">
        <p14:creationId xmlns:p14="http://schemas.microsoft.com/office/powerpoint/2010/main" val="1220567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74679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305885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83830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287741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959592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738014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33E1792-2C20-4340-B296-739EC8F37C7F}" type="datetimeFigureOut">
              <a:rPr lang="zh-CN" altLang="en-US" smtClean="0"/>
              <a:t>2023/3/30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47336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33E1792-2C20-4340-B296-739EC8F37C7F}" type="datetimeFigureOut">
              <a:rPr lang="zh-CN" altLang="en-US" smtClean="0"/>
              <a:t>2023/3/30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1434297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33E1792-2C20-4340-B296-739EC8F37C7F}" type="datetimeFigureOut">
              <a:rPr lang="zh-CN" altLang="en-US" smtClean="0"/>
              <a:t>2023/3/30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607376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3E1792-2C20-4340-B296-739EC8F37C7F}" type="datetimeFigureOut">
              <a:rPr lang="zh-CN" altLang="en-US" smtClean="0"/>
              <a:t>2023/3/30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1617446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3E1792-2C20-4340-B296-739EC8F37C7F}" type="datetimeFigureOut">
              <a:rPr lang="zh-CN" altLang="en-US" smtClean="0"/>
              <a:t>2023/3/30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969409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3E1792-2C20-4340-B296-739EC8F37C7F}" type="datetimeFigureOut">
              <a:rPr lang="zh-CN" altLang="en-US" smtClean="0"/>
              <a:t>2023/3/30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2337794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3E1792-2C20-4340-B296-739EC8F37C7F}" type="datetimeFigureOut">
              <a:rPr lang="zh-CN" altLang="en-US" smtClean="0"/>
              <a:t>2023/3/30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819134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emf"/><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kns.cnki.net/kns8/Navi?DBCode=CJFD&amp;BaseID=SJSJ" TargetMode="External"/><Relationship Id="rId3" Type="http://schemas.openxmlformats.org/officeDocument/2006/relationships/hyperlink" Target="https://www.amazon.nl/s/ref=dp_byline_sr_book_1?ie=UTF8&amp;field-author=Claudius+Gros&amp;search-alias=books" TargetMode="External"/><Relationship Id="rId7" Type="http://schemas.openxmlformats.org/officeDocument/2006/relationships/hyperlink" Target="https://kns.cnki.net/kns8/Detail?sfield=fn&amp;QueryID=56&amp;CurRec=3&amp;recid=&amp;FileName=SJSJ198902000&amp;DbName=CJFD8589&amp;DbCode=CJFD&amp;yx=&amp;pr=&amp;URLI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kns.cnki.net/kns8/Detail?sdb=CJFD&amp;sfield=%e4%bd%9c%e8%80%85&amp;skey=%e9%ad%8f%e6%ba%90%e7%91%9e&amp;scode=000020480091&amp;acode=000020480091" TargetMode="External"/><Relationship Id="rId5" Type="http://schemas.openxmlformats.org/officeDocument/2006/relationships/hyperlink" Target="https://kns.cnki.net/kns8/Detail?sdb=CJFD&amp;sfield=%e4%bd%9c%e8%80%85&amp;skey=%e8%91%a3%e5%8d%a0%e7%90%83&amp;scode=000020193962&amp;acode=000020193962" TargetMode="External"/><Relationship Id="rId4" Type="http://schemas.openxmlformats.org/officeDocument/2006/relationships/hyperlink" Target="https://kns.cnki.net/kns8/Detail?sdb=CJFD&amp;sfield=%e4%bd%9c%e8%80%85&amp;skey=%e6%9d%8e%e6%b5%b7%e5%ae%bd&amp;scode=000038450078&amp;acode=000038450078"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data.london.gov.uk/blog/the-trouble-with-the-internet-of-things/" TargetMode="External"/><Relationship Id="rId3" Type="http://schemas.openxmlformats.org/officeDocument/2006/relationships/hyperlink" Target="https://en.wikipedia.org/wiki/Internet_of_things#cite_ref-Linux_21OSP_2-0" TargetMode="External"/><Relationship Id="rId7" Type="http://schemas.openxmlformats.org/officeDocument/2006/relationships/hyperlink" Target="https://en.wikipedia.org/wiki/Internet_of_things#cite_ref-4" TargetMode="External"/><Relationship Id="rId2" Type="http://schemas.openxmlformats.org/officeDocument/2006/relationships/hyperlink" Target="https://internetofthingsagenda.techtarget.com/definition/Internet-of-Things-IoT" TargetMode="External"/><Relationship Id="rId1" Type="http://schemas.openxmlformats.org/officeDocument/2006/relationships/slideLayout" Target="../slideLayouts/slideLayout2.xml"/><Relationship Id="rId6" Type="http://schemas.openxmlformats.org/officeDocument/2006/relationships/hyperlink" Target="http://www.itu.int/en/ITU-T/gsi/iot/Pages/default.aspx" TargetMode="External"/><Relationship Id="rId5" Type="http://schemas.openxmlformats.org/officeDocument/2006/relationships/hyperlink" Target="https://en.wikipedia.org/wiki/Internet_of_things#cite_ref-ITU_3-0" TargetMode="External"/><Relationship Id="rId4" Type="http://schemas.openxmlformats.org/officeDocument/2006/relationships/hyperlink" Target="http://www.linux.com/NEWS/21-OPEN-SOURCE-PROJECTS-IOT"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unr.edu/cse/undergraduates/prospective-students/what-are-intelligent-system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2FD98B-6704-E239-A648-2A1C08139BDC}"/>
              </a:ext>
            </a:extLst>
          </p:cNvPr>
          <p:cNvPicPr>
            <a:picLocks noChangeAspect="1"/>
          </p:cNvPicPr>
          <p:nvPr/>
        </p:nvPicPr>
        <p:blipFill>
          <a:blip r:embed="rId3"/>
          <a:stretch>
            <a:fillRect/>
          </a:stretch>
        </p:blipFill>
        <p:spPr>
          <a:xfrm>
            <a:off x="0" y="11599"/>
            <a:ext cx="12022354" cy="6846401"/>
          </a:xfrm>
          <a:prstGeom prst="rect">
            <a:avLst/>
          </a:prstGeom>
        </p:spPr>
      </p:pic>
      <p:sp>
        <p:nvSpPr>
          <p:cNvPr id="2" name="标题 1"/>
          <p:cNvSpPr>
            <a:spLocks noGrp="1"/>
          </p:cNvSpPr>
          <p:nvPr>
            <p:ph type="ctrTitle"/>
          </p:nvPr>
        </p:nvSpPr>
        <p:spPr>
          <a:xfrm>
            <a:off x="831272" y="555812"/>
            <a:ext cx="10529455" cy="2041894"/>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nSpc>
                <a:spcPts val="5700"/>
              </a:lnSpc>
            </a:pPr>
            <a:r>
              <a:rPr lang="zh-CN" altLang="en-US" sz="5400" b="1" spc="-150" dirty="0">
                <a:solidFill>
                  <a:srgbClr val="FFFF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动态程序设计</a:t>
            </a:r>
            <a:r>
              <a:rPr lang="zh-CN" altLang="en-US" sz="5400" b="1" spc="-150" dirty="0">
                <a:solidFill>
                  <a:srgbClr val="FFC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与</a:t>
            </a:r>
            <a:r>
              <a:rPr lang="zh-CN" altLang="en-US" sz="5400" b="1" spc="-150" dirty="0">
                <a:solidFill>
                  <a:srgbClr val="FFFF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智能系统开发</a:t>
            </a:r>
            <a:br>
              <a:rPr lang="en-US" altLang="zh-CN" sz="5400" b="1" spc="-150" dirty="0">
                <a:solidFill>
                  <a:srgbClr val="FFC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br>
            <a:r>
              <a:rPr lang="en-US" altLang="zh-CN" sz="4000" b="1" spc="-15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Dynamic Programming &amp; Intelligent Systems</a:t>
            </a:r>
            <a:endParaRPr lang="en-US" sz="4000" b="1" i="1" spc="-15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3070325" y="3625192"/>
            <a:ext cx="5656008" cy="1538479"/>
          </a:xfrm>
        </p:spPr>
        <p:txBody>
          <a:bodyPr>
            <a:noAutofit/>
          </a:bodyPr>
          <a:lstStyle/>
          <a:p>
            <a:pPr>
              <a:spcBef>
                <a:spcPts val="0"/>
              </a:spcBef>
            </a:pPr>
            <a:r>
              <a:rPr lang="en-US" altLang="zh-CN" sz="2400" b="1" dirty="0">
                <a:solidFill>
                  <a:srgbClr val="E6E6D8"/>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Haikuan Li, Visiting Professor</a:t>
            </a:r>
          </a:p>
          <a:p>
            <a:pPr>
              <a:spcBef>
                <a:spcPts val="0"/>
              </a:spcBef>
            </a:pPr>
            <a:r>
              <a:rPr lang="en-US" altLang="zh-CN" sz="2400" b="1" dirty="0">
                <a:solidFill>
                  <a:srgbClr val="E6E6D8"/>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CLEBA Group, Delfgauw, </a:t>
            </a:r>
          </a:p>
          <a:p>
            <a:pPr>
              <a:spcBef>
                <a:spcPts val="0"/>
              </a:spcBef>
            </a:pPr>
            <a:r>
              <a:rPr lang="en-US" altLang="zh-CN" sz="2400" b="1" dirty="0">
                <a:solidFill>
                  <a:srgbClr val="E6E6D8"/>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The Netherlands</a:t>
            </a:r>
          </a:p>
          <a:p>
            <a:pPr>
              <a:spcBef>
                <a:spcPts val="0"/>
              </a:spcBef>
            </a:pPr>
            <a:endParaRPr lang="en-US" altLang="zh-CN" sz="2400" b="1" dirty="0">
              <a:solidFill>
                <a:srgbClr val="FF0000"/>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71054" y="5839102"/>
            <a:ext cx="11720946" cy="804742"/>
          </a:xfrm>
          <a:prstGeom prst="rect">
            <a:avLst/>
          </a:prstGeom>
        </p:spPr>
      </p:pic>
    </p:spTree>
    <p:extLst>
      <p:ext uri="{BB962C8B-B14F-4D97-AF65-F5344CB8AC3E}">
        <p14:creationId xmlns:p14="http://schemas.microsoft.com/office/powerpoint/2010/main" val="80352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9693" y="365125"/>
            <a:ext cx="10283757" cy="656280"/>
          </a:xfrm>
        </p:spPr>
        <p:txBody>
          <a:bodyPr>
            <a:normAutofit fontScale="90000"/>
          </a:bodyPr>
          <a:lstStyle/>
          <a:p>
            <a:r>
              <a:rPr lang="en-US" altLang="zh-CN" b="1" dirty="0">
                <a:solidFill>
                  <a:srgbClr val="C00000"/>
                </a:solidFill>
                <a:effectLst>
                  <a:outerShdw blurRad="38100" dist="38100" dir="2700000" algn="tl">
                    <a:srgbClr val="000000">
                      <a:alpha val="43137"/>
                    </a:srgbClr>
                  </a:outerShdw>
                </a:effectLst>
              </a:rPr>
              <a:t>   Intelligent Components</a:t>
            </a:r>
            <a:endParaRPr lang="zh-CN" altLang="en-US" b="1" i="1" dirty="0">
              <a:solidFill>
                <a:srgbClr val="0070C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389744" y="2059089"/>
            <a:ext cx="11602965" cy="4351338"/>
          </a:xfrm>
        </p:spPr>
        <p:txBody>
          <a:bodyPr>
            <a:normAutofit fontScale="85000" lnSpcReduction="20000"/>
          </a:bodyPr>
          <a:lstStyle/>
          <a:p>
            <a:pPr marL="514350" indent="-514350">
              <a:buFont typeface="+mj-ea"/>
              <a:buAutoNum type="circleNumDbPlain"/>
            </a:pPr>
            <a:r>
              <a:rPr lang="en-US" altLang="zh-CN" b="1" dirty="0">
                <a:solidFill>
                  <a:srgbClr val="C00000"/>
                </a:solidFill>
              </a:rPr>
              <a:t>Autonomous: </a:t>
            </a:r>
            <a:r>
              <a:rPr lang="en-US" altLang="zh-CN" dirty="0"/>
              <a:t>The system components are active components that are  running in advance autonomously.</a:t>
            </a:r>
          </a:p>
          <a:p>
            <a:pPr marL="514350" indent="-514350">
              <a:buFont typeface="+mj-ea"/>
              <a:buAutoNum type="circleNumDbPlain"/>
            </a:pPr>
            <a:r>
              <a:rPr lang="en-US" altLang="zh-CN" b="1" dirty="0">
                <a:solidFill>
                  <a:srgbClr val="C00000"/>
                </a:solidFill>
              </a:rPr>
              <a:t>Implementation Independent: </a:t>
            </a:r>
            <a:r>
              <a:rPr lang="en-US" altLang="zh-CN" dirty="0"/>
              <a:t>The implementation of system components is hided from the system. Every system component is a black box used for system development.</a:t>
            </a:r>
            <a:endParaRPr lang="en-US" altLang="zh-CN" b="1" dirty="0">
              <a:solidFill>
                <a:srgbClr val="C00000"/>
              </a:solidFill>
            </a:endParaRPr>
          </a:p>
          <a:p>
            <a:pPr marL="514350" indent="-514350">
              <a:buFont typeface="+mj-ea"/>
              <a:buAutoNum type="circleNumDbPlain"/>
            </a:pPr>
            <a:r>
              <a:rPr lang="en-US" altLang="zh-CN" b="1" dirty="0">
                <a:solidFill>
                  <a:srgbClr val="C00000"/>
                </a:solidFill>
              </a:rPr>
              <a:t>Integration</a:t>
            </a:r>
            <a:r>
              <a:rPr lang="en-US" altLang="zh-CN" dirty="0">
                <a:solidFill>
                  <a:srgbClr val="C00000"/>
                </a:solidFill>
              </a:rPr>
              <a:t>: </a:t>
            </a:r>
            <a:r>
              <a:rPr lang="en-US" altLang="zh-CN" dirty="0"/>
              <a:t>An running software component may be an integration of a set of  lower-level components or complex logics. </a:t>
            </a:r>
          </a:p>
          <a:p>
            <a:pPr marL="514350" indent="-514350">
              <a:buFont typeface="+mj-ea"/>
              <a:buAutoNum type="circleNumDbPlain"/>
            </a:pPr>
            <a:r>
              <a:rPr lang="en-US" altLang="zh-CN" b="1" dirty="0">
                <a:solidFill>
                  <a:srgbClr val="C00000"/>
                </a:solidFill>
              </a:rPr>
              <a:t>Dynamics:</a:t>
            </a:r>
            <a:r>
              <a:rPr lang="en-US" altLang="zh-CN" dirty="0"/>
              <a:t> A component may join or withdraw from the system dynamically. </a:t>
            </a:r>
          </a:p>
          <a:p>
            <a:pPr marL="514350" indent="-514350">
              <a:buFont typeface="+mj-ea"/>
              <a:buAutoNum type="circleNumDbPlain"/>
            </a:pPr>
            <a:r>
              <a:rPr lang="en-US" altLang="zh-CN" b="1" dirty="0">
                <a:solidFill>
                  <a:srgbClr val="C00000"/>
                </a:solidFill>
              </a:rPr>
              <a:t>Evolution: </a:t>
            </a:r>
            <a:r>
              <a:rPr lang="en-US" altLang="zh-CN" dirty="0"/>
              <a:t>The quality  of the components may be evolving dynamically so that to be adaptive  to changing business and technical environment.</a:t>
            </a:r>
          </a:p>
          <a:p>
            <a:pPr marL="514350" indent="-514350">
              <a:buFont typeface="+mj-ea"/>
              <a:buAutoNum type="circleNumDbPlain"/>
            </a:pPr>
            <a:r>
              <a:rPr lang="en-US" altLang="zh-CN" b="1" dirty="0">
                <a:solidFill>
                  <a:srgbClr val="C00000"/>
                </a:solidFill>
              </a:rPr>
              <a:t>Uncertainty: </a:t>
            </a:r>
            <a:r>
              <a:rPr lang="en-US" altLang="zh-CN" dirty="0"/>
              <a:t>The status of the component with uncertainty.</a:t>
            </a:r>
          </a:p>
          <a:p>
            <a:pPr marL="514350" indent="-514350">
              <a:buFont typeface="+mj-ea"/>
              <a:buAutoNum type="circleNumDbPlain"/>
            </a:pPr>
            <a:r>
              <a:rPr lang="en-US" altLang="zh-CN" b="1" dirty="0">
                <a:solidFill>
                  <a:srgbClr val="C00000"/>
                </a:solidFill>
              </a:rPr>
              <a:t>User Inclusive: </a:t>
            </a:r>
            <a:r>
              <a:rPr lang="en-US" altLang="zh-CN" dirty="0"/>
              <a:t>The users can be software defined things or active components of the system.</a:t>
            </a:r>
          </a:p>
          <a:p>
            <a:pPr marL="514350" indent="-514350">
              <a:buFont typeface="+mj-ea"/>
              <a:buAutoNum type="circleNumDbPlain"/>
            </a:pPr>
            <a:r>
              <a:rPr lang="en-US" altLang="zh-CN" b="1" dirty="0">
                <a:solidFill>
                  <a:srgbClr val="C00000"/>
                </a:solidFill>
              </a:rPr>
              <a:t>Intelligence: </a:t>
            </a:r>
            <a:r>
              <a:rPr lang="en-US" altLang="zh-CN" dirty="0"/>
              <a:t>The components may have natural or artificial Intelligence behind. </a:t>
            </a:r>
          </a:p>
          <a:p>
            <a:pPr marL="514350" indent="-514350">
              <a:buFont typeface="+mj-lt"/>
              <a:buAutoNum type="circleNumDbPlain"/>
            </a:pPr>
            <a:endParaRPr lang="zh-CN" altLang="en-US" dirty="0"/>
          </a:p>
        </p:txBody>
      </p:sp>
      <p:sp>
        <p:nvSpPr>
          <p:cNvPr id="4" name="椭圆 3"/>
          <p:cNvSpPr/>
          <p:nvPr/>
        </p:nvSpPr>
        <p:spPr>
          <a:xfrm>
            <a:off x="389744" y="57070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C55FB838-E011-E69D-A4FF-651CC73F3CCA}"/>
              </a:ext>
            </a:extLst>
          </p:cNvPr>
          <p:cNvSpPr txBox="1"/>
          <p:nvPr/>
        </p:nvSpPr>
        <p:spPr>
          <a:xfrm>
            <a:off x="1739628" y="1069607"/>
            <a:ext cx="10048673" cy="830997"/>
          </a:xfrm>
          <a:prstGeom prst="rect">
            <a:avLst/>
          </a:prstGeom>
          <a:noFill/>
        </p:spPr>
        <p:txBody>
          <a:bodyPr wrap="square" rtlCol="0">
            <a:spAutoFit/>
          </a:bodyPr>
          <a:lstStyle/>
          <a:p>
            <a:r>
              <a:rPr lang="en-US" altLang="zh-CN" sz="2400" i="1" u="sng" dirty="0">
                <a:solidFill>
                  <a:srgbClr val="002060"/>
                </a:solidFill>
              </a:rPr>
              <a:t>An </a:t>
            </a:r>
            <a:r>
              <a:rPr lang="en-US" altLang="zh-CN" sz="2400" b="1" i="1" u="sng" dirty="0">
                <a:solidFill>
                  <a:srgbClr val="C00000"/>
                </a:solidFill>
              </a:rPr>
              <a:t>intelligent component  </a:t>
            </a:r>
            <a:r>
              <a:rPr lang="en-US" altLang="zh-CN" sz="2400" i="1" u="sng" dirty="0">
                <a:solidFill>
                  <a:srgbClr val="002060"/>
                </a:solidFill>
              </a:rPr>
              <a:t>is an active component with AI or NI behind, which are </a:t>
            </a:r>
            <a:r>
              <a:rPr lang="en-US" altLang="zh-CN" sz="2400" i="1" u="sng" dirty="0">
                <a:solidFill>
                  <a:srgbClr val="002060"/>
                </a:solidFill>
                <a:latin typeface="Arial Narrow" panose="020B0606020202030204" pitchFamily="34" charset="0"/>
              </a:rPr>
              <a:t>characterized</a:t>
            </a:r>
            <a:r>
              <a:rPr lang="en-US" altLang="zh-CN" sz="2400" i="1" u="sng" dirty="0">
                <a:solidFill>
                  <a:srgbClr val="002060"/>
                </a:solidFill>
              </a:rPr>
              <a:t> by multiple features as following:</a:t>
            </a:r>
            <a:endParaRPr lang="LID4096" sz="2400" u="sng" dirty="0">
              <a:solidFill>
                <a:srgbClr val="002060"/>
              </a:solidFill>
            </a:endParaRPr>
          </a:p>
        </p:txBody>
      </p:sp>
    </p:spTree>
    <p:extLst>
      <p:ext uri="{BB962C8B-B14F-4D97-AF65-F5344CB8AC3E}">
        <p14:creationId xmlns:p14="http://schemas.microsoft.com/office/powerpoint/2010/main" val="953910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8955883" y="6130437"/>
            <a:ext cx="1146283" cy="370396"/>
          </a:xfrm>
        </p:spPr>
        <p:txBody>
          <a:bodyPr/>
          <a:lstStyle/>
          <a:p>
            <a:r>
              <a:rPr lang="en-US">
                <a:solidFill>
                  <a:prstClr val="black">
                    <a:tint val="75000"/>
                  </a:prstClr>
                </a:solidFill>
              </a:rPr>
              <a:t>10/18/2015</a:t>
            </a:r>
            <a:endParaRPr lang="en-US" dirty="0">
              <a:solidFill>
                <a:prstClr val="black">
                  <a:tint val="75000"/>
                </a:prstClr>
              </a:solidFill>
            </a:endParaRPr>
          </a:p>
        </p:txBody>
      </p:sp>
      <p:sp>
        <p:nvSpPr>
          <p:cNvPr id="2" name="页脚占位符 1"/>
          <p:cNvSpPr>
            <a:spLocks noGrp="1"/>
          </p:cNvSpPr>
          <p:nvPr>
            <p:ph type="ftr" sz="quarter" idx="11"/>
          </p:nvPr>
        </p:nvSpPr>
        <p:spPr>
          <a:xfrm>
            <a:off x="1183483" y="6135808"/>
            <a:ext cx="7619999" cy="365125"/>
          </a:xfrm>
        </p:spPr>
        <p:txBody>
          <a:bodyPr/>
          <a:lstStyle/>
          <a:p>
            <a:r>
              <a:rPr lang="zh-CN" altLang="en-US">
                <a:solidFill>
                  <a:prstClr val="black">
                    <a:tint val="75000"/>
                  </a:prstClr>
                </a:solidFill>
              </a:rPr>
              <a:t>中国科学院大学，中山大学， 人民大学，北京大学， 上海交通大学  。。。</a:t>
            </a:r>
            <a:endParaRPr lang="en-US" dirty="0">
              <a:solidFill>
                <a:prstClr val="black">
                  <a:tint val="75000"/>
                </a:prstClr>
              </a:solidFill>
            </a:endParaRPr>
          </a:p>
        </p:txBody>
      </p:sp>
      <p:sp>
        <p:nvSpPr>
          <p:cNvPr id="4" name="矩形 3"/>
          <p:cNvSpPr/>
          <p:nvPr/>
        </p:nvSpPr>
        <p:spPr>
          <a:xfrm>
            <a:off x="0" y="0"/>
            <a:ext cx="12192000" cy="6858000"/>
          </a:xfrm>
          <a:prstGeom prst="rect">
            <a:avLst/>
          </a:prstGeom>
          <a:blipFill dpi="0" rotWithShape="1">
            <a:blip r:embed="rId3">
              <a:alphaModFix amt="8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矩形 4"/>
          <p:cNvSpPr/>
          <p:nvPr/>
        </p:nvSpPr>
        <p:spPr>
          <a:xfrm>
            <a:off x="1432673" y="175596"/>
            <a:ext cx="3261749" cy="1630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prstClr val="white"/>
                </a:solidFill>
                <a:latin typeface="Arial Black" panose="020B0A04020102020204" pitchFamily="34" charset="0"/>
              </a:rPr>
              <a:t>Q&amp;A</a:t>
            </a:r>
          </a:p>
        </p:txBody>
      </p:sp>
      <p:sp>
        <p:nvSpPr>
          <p:cNvPr id="24" name="标题 2"/>
          <p:cNvSpPr txBox="1">
            <a:spLocks/>
          </p:cNvSpPr>
          <p:nvPr/>
        </p:nvSpPr>
        <p:spPr>
          <a:xfrm>
            <a:off x="1835326" y="686032"/>
            <a:ext cx="9274769" cy="586834"/>
          </a:xfrm>
          <a:prstGeom prst="rect">
            <a:avLst/>
          </a:prstGeom>
          <a:noFill/>
          <a:ln>
            <a:noFill/>
          </a:ln>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sz="3200" dirty="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5" name="圆角矩形 34"/>
          <p:cNvSpPr/>
          <p:nvPr/>
        </p:nvSpPr>
        <p:spPr>
          <a:xfrm>
            <a:off x="3191367" y="1601731"/>
            <a:ext cx="7400433" cy="3103535"/>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black"/>
              </a:solidFill>
            </a:endParaRPr>
          </a:p>
        </p:txBody>
      </p:sp>
    </p:spTree>
    <p:extLst>
      <p:ext uri="{BB962C8B-B14F-4D97-AF65-F5344CB8AC3E}">
        <p14:creationId xmlns:p14="http://schemas.microsoft.com/office/powerpoint/2010/main" val="341372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7515" y="424794"/>
            <a:ext cx="9465013" cy="644650"/>
          </a:xfrm>
        </p:spPr>
        <p:txBody>
          <a:bodyPr>
            <a:noAutofit/>
          </a:bodyPr>
          <a:lstStyle/>
          <a:p>
            <a:r>
              <a:rPr lang="en-US" altLang="zh-CN" sz="4000" b="1" dirty="0">
                <a:solidFill>
                  <a:srgbClr val="7030A0"/>
                </a:solidFill>
                <a:effectLst>
                  <a:outerShdw blurRad="38100" dist="38100" dir="2700000" algn="tl">
                    <a:srgbClr val="000000">
                      <a:alpha val="43137"/>
                    </a:srgbClr>
                  </a:outerShdw>
                </a:effectLst>
              </a:rPr>
              <a:t>Modeling Domain Architecture</a:t>
            </a:r>
            <a:endParaRPr lang="en-US" sz="4000" b="1" dirty="0">
              <a:solidFill>
                <a:srgbClr val="7030A0"/>
              </a:solidFill>
              <a:effectLst>
                <a:outerShdw blurRad="38100" dist="38100" dir="2700000" algn="tl">
                  <a:srgbClr val="000000">
                    <a:alpha val="43137"/>
                  </a:srgbClr>
                </a:outerShdw>
              </a:effectLst>
            </a:endParaRPr>
          </a:p>
        </p:txBody>
      </p:sp>
      <p:sp>
        <p:nvSpPr>
          <p:cNvPr id="5" name="灯片编号占位符 4"/>
          <p:cNvSpPr>
            <a:spLocks noGrp="1"/>
          </p:cNvSpPr>
          <p:nvPr>
            <p:ph type="sldNum" sz="quarter" idx="12"/>
          </p:nvPr>
        </p:nvSpPr>
        <p:spPr/>
        <p:txBody>
          <a:bodyPr/>
          <a:lstStyle/>
          <a:p>
            <a:fld id="{9C96168A-6543-4BEA-953E-F06E94356935}" type="slidenum">
              <a:rPr lang="zh-CN" altLang="en-US" smtClean="0"/>
              <a:pPr/>
              <a:t>12</a:t>
            </a:fld>
            <a:endParaRPr lang="en-US" altLang="zh-CN" dirty="0"/>
          </a:p>
        </p:txBody>
      </p:sp>
      <p:pic>
        <p:nvPicPr>
          <p:cNvPr id="8" name="图片 7"/>
          <p:cNvPicPr>
            <a:picLocks noChangeAspect="1"/>
          </p:cNvPicPr>
          <p:nvPr/>
        </p:nvPicPr>
        <p:blipFill>
          <a:blip r:embed="rId2"/>
          <a:stretch>
            <a:fillRect/>
          </a:stretch>
        </p:blipFill>
        <p:spPr>
          <a:xfrm>
            <a:off x="1235413" y="1187192"/>
            <a:ext cx="10000034" cy="5246014"/>
          </a:xfrm>
          <a:prstGeom prst="rect">
            <a:avLst/>
          </a:prstGeom>
        </p:spPr>
      </p:pic>
    </p:spTree>
    <p:extLst>
      <p:ext uri="{BB962C8B-B14F-4D97-AF65-F5344CB8AC3E}">
        <p14:creationId xmlns:p14="http://schemas.microsoft.com/office/powerpoint/2010/main" val="3687906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220350" y="426564"/>
            <a:ext cx="8482013" cy="377825"/>
          </a:xfrm>
        </p:spPr>
        <p:txBody>
          <a:bodyPr>
            <a:normAutofit fontScale="90000"/>
          </a:bodyPr>
          <a:lstStyle/>
          <a:p>
            <a:r>
              <a:rPr lang="en-US" sz="3600" b="1" dirty="0">
                <a:solidFill>
                  <a:srgbClr val="7030A0"/>
                </a:solidFill>
                <a:effectLst>
                  <a:outerShdw blurRad="38100" dist="38100" dir="2700000" algn="tl">
                    <a:srgbClr val="000000">
                      <a:alpha val="43137"/>
                    </a:srgbClr>
                  </a:outerShdw>
                </a:effectLst>
              </a:rPr>
              <a:t>Modelling the Activities of System Construction</a:t>
            </a:r>
            <a:endParaRPr lang="en-US" altLang="zh-CN" sz="3400" b="1" dirty="0">
              <a:solidFill>
                <a:srgbClr val="7030A0"/>
              </a:solidFill>
              <a:ea typeface="宋体" panose="02010600030101010101" pitchFamily="2" charset="-122"/>
            </a:endParaRPr>
          </a:p>
        </p:txBody>
      </p:sp>
      <p:sp>
        <p:nvSpPr>
          <p:cNvPr id="2" name="灯片编号占位符 1"/>
          <p:cNvSpPr>
            <a:spLocks noGrp="1"/>
          </p:cNvSpPr>
          <p:nvPr>
            <p:ph type="sldNum" sz="quarter" idx="12"/>
          </p:nvPr>
        </p:nvSpPr>
        <p:spPr/>
        <p:txBody>
          <a:bodyPr/>
          <a:lstStyle/>
          <a:p>
            <a:fld id="{D57F1E4F-1CFF-5643-939E-217C01CDF565}" type="slidenum">
              <a:rPr lang="en-US" smtClean="0"/>
              <a:pPr/>
              <a:t>13</a:t>
            </a:fld>
            <a:endParaRPr lang="en-US" dirty="0"/>
          </a:p>
        </p:txBody>
      </p:sp>
      <p:sp>
        <p:nvSpPr>
          <p:cNvPr id="114691" name="Text Box 3"/>
          <p:cNvSpPr txBox="1">
            <a:spLocks noChangeArrowheads="1"/>
          </p:cNvSpPr>
          <p:nvPr/>
        </p:nvSpPr>
        <p:spPr bwMode="auto">
          <a:xfrm>
            <a:off x="2927350" y="5049838"/>
            <a:ext cx="2014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1200" b="1" dirty="0">
                <a:solidFill>
                  <a:schemeClr val="bg1"/>
                </a:solidFill>
                <a:effectLst/>
                <a:latin typeface="Verdana" panose="020B0604030504040204" pitchFamily="34" charset="0"/>
              </a:rPr>
              <a:t>Decomposition</a:t>
            </a:r>
          </a:p>
          <a:p>
            <a:pPr eaLnBrk="0" hangingPunct="0"/>
            <a:r>
              <a:rPr lang="en-US" altLang="zh-CN" sz="1200" b="1" dirty="0">
                <a:solidFill>
                  <a:schemeClr val="bg1"/>
                </a:solidFill>
                <a:effectLst/>
                <a:latin typeface="Verdana" panose="020B0604030504040204" pitchFamily="34" charset="0"/>
              </a:rPr>
              <a:t>Aggregation</a:t>
            </a:r>
          </a:p>
        </p:txBody>
      </p:sp>
      <p:sp>
        <p:nvSpPr>
          <p:cNvPr id="114692" name="Text Box 4"/>
          <p:cNvSpPr txBox="1">
            <a:spLocks noChangeArrowheads="1"/>
          </p:cNvSpPr>
          <p:nvPr/>
        </p:nvSpPr>
        <p:spPr bwMode="auto">
          <a:xfrm>
            <a:off x="3313114" y="5354638"/>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1200" b="1" dirty="0">
                <a:solidFill>
                  <a:schemeClr val="bg1"/>
                </a:solidFill>
                <a:effectLst/>
                <a:latin typeface="Verdana" panose="020B0604030504040204" pitchFamily="34" charset="0"/>
              </a:rPr>
              <a:t>Generalization</a:t>
            </a:r>
          </a:p>
          <a:p>
            <a:pPr eaLnBrk="0" hangingPunct="0"/>
            <a:r>
              <a:rPr lang="en-US" altLang="zh-CN" sz="1200" b="1" dirty="0">
                <a:solidFill>
                  <a:schemeClr val="bg1"/>
                </a:solidFill>
                <a:effectLst/>
                <a:latin typeface="Verdana" panose="020B0604030504040204" pitchFamily="34" charset="0"/>
              </a:rPr>
              <a:t>Specialization</a:t>
            </a:r>
          </a:p>
        </p:txBody>
      </p:sp>
      <p:pic>
        <p:nvPicPr>
          <p:cNvPr id="11470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962" y="1221805"/>
            <a:ext cx="9698476" cy="5020718"/>
          </a:xfrm>
          <a:prstGeom prst="rect">
            <a:avLst/>
          </a:prstGeom>
          <a:noFill/>
          <a:ln w="76200" cmpd="tri">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89792-AD2C-FBC8-BA9C-F0BDC897B522}"/>
              </a:ext>
            </a:extLst>
          </p:cNvPr>
          <p:cNvSpPr>
            <a:spLocks noGrp="1"/>
          </p:cNvSpPr>
          <p:nvPr>
            <p:ph type="title"/>
          </p:nvPr>
        </p:nvSpPr>
        <p:spPr/>
        <p:txBody>
          <a:bodyPr>
            <a:normAutofit/>
          </a:bodyPr>
          <a:lstStyle/>
          <a:p>
            <a:r>
              <a:rPr lang="en-US" b="1" dirty="0">
                <a:solidFill>
                  <a:srgbClr val="7030A0"/>
                </a:solidFill>
                <a:effectLst>
                  <a:outerShdw blurRad="38100" dist="38100" dir="2700000" algn="tl">
                    <a:srgbClr val="000000">
                      <a:alpha val="43137"/>
                    </a:srgbClr>
                  </a:outerShdw>
                </a:effectLst>
              </a:rPr>
              <a:t>Modeling Forward &amp; Reverse Engineering</a:t>
            </a:r>
            <a:endParaRPr lang="LID4096" b="1" i="1"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906F47E0-DD4C-324C-EC5D-98C246D4C1E9}"/>
              </a:ext>
            </a:extLst>
          </p:cNvPr>
          <p:cNvSpPr>
            <a:spLocks noGrp="1"/>
          </p:cNvSpPr>
          <p:nvPr>
            <p:ph idx="1"/>
          </p:nvPr>
        </p:nvSpPr>
        <p:spPr>
          <a:xfrm>
            <a:off x="838200" y="1690688"/>
            <a:ext cx="10515600" cy="4351338"/>
          </a:xfrm>
          <a:ln>
            <a:solidFill>
              <a:srgbClr val="C00000"/>
            </a:solidFill>
          </a:ln>
        </p:spPr>
        <p:txBody>
          <a:bodyPr>
            <a:normAutofit fontScale="77500" lnSpcReduction="20000"/>
          </a:bodyPr>
          <a:lstStyle/>
          <a:p>
            <a:pPr marL="457200" lvl="1" indent="0">
              <a:buNone/>
            </a:pPr>
            <a:endParaRPr lang="en-US" altLang="zh-CN" sz="2800" b="1" dirty="0">
              <a:solidFill>
                <a:srgbClr val="C00000"/>
              </a:solidFill>
              <a:latin typeface="Arial" panose="020B0604020202020204" pitchFamily="34" charset="0"/>
              <a:ea typeface="宋体" panose="02010600030101010101" pitchFamily="2" charset="-122"/>
              <a:cs typeface="Arial" panose="020B0604020202020204" pitchFamily="34" charset="0"/>
            </a:endParaRPr>
          </a:p>
          <a:p>
            <a:pPr lvl="1">
              <a:spcAft>
                <a:spcPts val="600"/>
              </a:spcAft>
              <a:buFont typeface="Wingdings" panose="05000000000000000000" pitchFamily="2" charset="2"/>
              <a:buChar char="q"/>
            </a:pPr>
            <a:r>
              <a:rPr lang="en-US" altLang="zh-CN" sz="2800" b="1" dirty="0">
                <a:solidFill>
                  <a:srgbClr val="C00000"/>
                </a:solidFill>
                <a:latin typeface="Arial" panose="020B0604020202020204" pitchFamily="34" charset="0"/>
                <a:ea typeface="宋体" panose="02010600030101010101" pitchFamily="2" charset="-122"/>
                <a:cs typeface="Arial" panose="020B0604020202020204" pitchFamily="34" charset="0"/>
              </a:rPr>
              <a:t>Three pairs of operators</a:t>
            </a:r>
          </a:p>
          <a:p>
            <a:pPr lvl="2"/>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Aggregation </a:t>
            </a: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 Decomposition, </a:t>
            </a:r>
          </a:p>
          <a:p>
            <a:pPr lvl="2"/>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Generalization </a:t>
            </a: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 Specialization, </a:t>
            </a:r>
          </a:p>
          <a:p>
            <a:pPr lvl="2"/>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Parameterization </a:t>
            </a: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 Instantiation</a:t>
            </a:r>
            <a:endParaRPr lang="en-US" dirty="0">
              <a:solidFill>
                <a:srgbClr val="0070C0"/>
              </a:solidFill>
              <a:latin typeface="Arial" panose="020B0604020202020204" pitchFamily="34" charset="0"/>
              <a:ea typeface="宋体" panose="02010600030101010101" pitchFamily="2" charset="-122"/>
              <a:cs typeface="Arial" panose="020B0604020202020204" pitchFamily="34" charset="0"/>
            </a:endParaRPr>
          </a:p>
          <a:p>
            <a:pPr lvl="1">
              <a:spcBef>
                <a:spcPts val="1200"/>
              </a:spcBef>
              <a:spcAft>
                <a:spcPts val="600"/>
              </a:spcAft>
              <a:buFont typeface="Wingdings" panose="05000000000000000000" pitchFamily="2" charset="2"/>
              <a:buChar char="q"/>
            </a:pPr>
            <a:r>
              <a:rPr lang="en-US" altLang="zh-CN" b="1" dirty="0">
                <a:solidFill>
                  <a:srgbClr val="C00000"/>
                </a:solidFill>
                <a:latin typeface="Arial" panose="020B0604020202020204" pitchFamily="34" charset="0"/>
                <a:ea typeface="宋体" panose="02010600030101010101" pitchFamily="2" charset="-122"/>
                <a:cs typeface="Arial" panose="020B0604020202020204" pitchFamily="34" charset="0"/>
              </a:rPr>
              <a:t> </a:t>
            </a:r>
            <a:r>
              <a:rPr lang="en-US" altLang="zh-CN" sz="2800" b="1" dirty="0">
                <a:solidFill>
                  <a:srgbClr val="C00000"/>
                </a:solidFill>
                <a:latin typeface="Arial" panose="020B0604020202020204" pitchFamily="34" charset="0"/>
                <a:ea typeface="宋体" panose="02010600030101010101" pitchFamily="2" charset="-122"/>
                <a:cs typeface="Arial" panose="020B0604020202020204" pitchFamily="34" charset="0"/>
              </a:rPr>
              <a:t>Forward Engineering</a:t>
            </a:r>
            <a:endParaRPr lang="en-US" altLang="zh-CN" b="1" dirty="0">
              <a:solidFill>
                <a:srgbClr val="C00000"/>
              </a:solidFill>
              <a:latin typeface="Arial" panose="020B0604020202020204" pitchFamily="34" charset="0"/>
              <a:ea typeface="宋体" panose="02010600030101010101" pitchFamily="2" charset="-122"/>
              <a:cs typeface="Arial" panose="020B0604020202020204" pitchFamily="34" charset="0"/>
            </a:endParaRPr>
          </a:p>
          <a:p>
            <a:pPr lvl="2">
              <a:buFont typeface="Wingdings" panose="05000000000000000000" pitchFamily="2" charset="2"/>
              <a:buChar char="§"/>
            </a:pP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Aggregation:</a:t>
            </a:r>
            <a:r>
              <a:rPr lang="zh-CN" altLang="en-US" dirty="0">
                <a:solidFill>
                  <a:srgbClr val="0070C0"/>
                </a:solidFill>
                <a:latin typeface="Arial" panose="020B0604020202020204" pitchFamily="34" charset="0"/>
                <a:ea typeface="宋体" panose="02010600030101010101" pitchFamily="2" charset="-122"/>
                <a:cs typeface="Arial" panose="020B0604020202020204" pitchFamily="34" charset="0"/>
              </a:rPr>
              <a:t> </a:t>
            </a: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 </a:t>
            </a:r>
            <a:r>
              <a:rPr lang="en-US" altLang="zh-CN" dirty="0">
                <a:latin typeface="Arial" panose="020B0604020202020204" pitchFamily="34" charset="0"/>
                <a:ea typeface="宋体" panose="02010600030101010101" pitchFamily="2" charset="-122"/>
                <a:cs typeface="Arial" panose="020B0604020202020204" pitchFamily="34" charset="0"/>
              </a:rPr>
              <a:t>Architecture + {Component} =&gt;</a:t>
            </a:r>
            <a:r>
              <a:rPr lang="zh-CN" altLang="en-US" dirty="0">
                <a:latin typeface="Arial" panose="020B0604020202020204" pitchFamily="34" charset="0"/>
                <a:ea typeface="宋体" panose="02010600030101010101" pitchFamily="2" charset="-122"/>
                <a:cs typeface="Arial" panose="020B0604020202020204" pitchFamily="34" charset="0"/>
              </a:rPr>
              <a:t> </a:t>
            </a:r>
            <a:r>
              <a:rPr lang="en-US" altLang="zh-CN" dirty="0">
                <a:latin typeface="Arial" panose="020B0604020202020204" pitchFamily="34" charset="0"/>
                <a:ea typeface="宋体" panose="02010600030101010101" pitchFamily="2" charset="-122"/>
                <a:cs typeface="Arial" panose="020B0604020202020204" pitchFamily="34" charset="0"/>
              </a:rPr>
              <a:t>Component              (1) </a:t>
            </a:r>
            <a:r>
              <a:rPr lang="en-US" altLang="zh-CN" i="1" dirty="0">
                <a:latin typeface="Arial" panose="020B0604020202020204" pitchFamily="34" charset="0"/>
                <a:ea typeface="宋体" panose="02010600030101010101" pitchFamily="2" charset="-122"/>
                <a:cs typeface="Arial" panose="020B0604020202020204" pitchFamily="34" charset="0"/>
              </a:rPr>
              <a:t>Recursive</a:t>
            </a:r>
          </a:p>
          <a:p>
            <a:pPr lvl="2">
              <a:buFont typeface="Wingdings" panose="05000000000000000000" pitchFamily="2" charset="2"/>
              <a:buChar char="§"/>
            </a:pP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Decomposition: </a:t>
            </a:r>
            <a:r>
              <a:rPr lang="en-US" altLang="zh-CN" dirty="0">
                <a:latin typeface="Arial" panose="020B0604020202020204" pitchFamily="34" charset="0"/>
                <a:ea typeface="宋体" panose="02010600030101010101" pitchFamily="2" charset="-122"/>
                <a:cs typeface="Arial" panose="020B0604020202020204" pitchFamily="34" charset="0"/>
              </a:rPr>
              <a:t>Component =&gt;</a:t>
            </a:r>
            <a:r>
              <a:rPr lang="zh-CN" altLang="en-US" dirty="0">
                <a:latin typeface="Arial" panose="020B0604020202020204" pitchFamily="34" charset="0"/>
                <a:ea typeface="宋体" panose="02010600030101010101" pitchFamily="2" charset="-122"/>
                <a:cs typeface="Arial" panose="020B0604020202020204" pitchFamily="34" charset="0"/>
              </a:rPr>
              <a:t> </a:t>
            </a:r>
            <a:r>
              <a:rPr lang="en-US" altLang="zh-CN" dirty="0">
                <a:latin typeface="Arial" panose="020B0604020202020204" pitchFamily="34" charset="0"/>
                <a:ea typeface="宋体" panose="02010600030101010101" pitchFamily="2" charset="-122"/>
                <a:cs typeface="Arial" panose="020B0604020202020204" pitchFamily="34" charset="0"/>
              </a:rPr>
              <a:t>Architecture + {Component}           (2) </a:t>
            </a:r>
            <a:r>
              <a:rPr lang="en-US" altLang="zh-CN" i="1" dirty="0">
                <a:latin typeface="Arial" panose="020B0604020202020204" pitchFamily="34" charset="0"/>
                <a:ea typeface="宋体" panose="02010600030101010101" pitchFamily="2" charset="-122"/>
                <a:cs typeface="Arial" panose="020B0604020202020204" pitchFamily="34" charset="0"/>
              </a:rPr>
              <a:t>Recursive</a:t>
            </a:r>
          </a:p>
          <a:p>
            <a:pPr lvl="2">
              <a:buFont typeface="Wingdings" panose="05000000000000000000" pitchFamily="2" charset="2"/>
              <a:buChar char="§"/>
            </a:pP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Specialization: </a:t>
            </a:r>
            <a:r>
              <a:rPr lang="en-US" altLang="zh-CN" dirty="0">
                <a:latin typeface="Arial" panose="020B0604020202020204" pitchFamily="34" charset="0"/>
                <a:ea typeface="宋体" panose="02010600030101010101" pitchFamily="2" charset="-122"/>
                <a:cs typeface="Arial" panose="020B0604020202020204" pitchFamily="34" charset="0"/>
              </a:rPr>
              <a:t>Component =&gt; Component                                      (3)</a:t>
            </a:r>
          </a:p>
          <a:p>
            <a:pPr lvl="2">
              <a:buFont typeface="Wingdings" panose="05000000000000000000" pitchFamily="2" charset="2"/>
              <a:buChar char="§"/>
            </a:pP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Instantiation:   </a:t>
            </a:r>
            <a:r>
              <a:rPr lang="en-US" altLang="zh-CN" dirty="0">
                <a:latin typeface="Arial" panose="020B0604020202020204" pitchFamily="34" charset="0"/>
                <a:ea typeface="宋体" panose="02010600030101010101" pitchFamily="2" charset="-122"/>
                <a:cs typeface="Arial" panose="020B0604020202020204" pitchFamily="34" charset="0"/>
              </a:rPr>
              <a:t>Architecture,</a:t>
            </a:r>
            <a:r>
              <a:rPr lang="zh-CN" altLang="en-US" dirty="0">
                <a:latin typeface="Arial" panose="020B0604020202020204" pitchFamily="34" charset="0"/>
                <a:ea typeface="宋体" panose="02010600030101010101" pitchFamily="2" charset="-122"/>
                <a:cs typeface="Arial" panose="020B0604020202020204" pitchFamily="34" charset="0"/>
              </a:rPr>
              <a:t> </a:t>
            </a:r>
            <a:r>
              <a:rPr lang="en-US" altLang="zh-CN" dirty="0">
                <a:latin typeface="Arial" panose="020B0604020202020204" pitchFamily="34" charset="0"/>
                <a:ea typeface="宋体" panose="02010600030101010101" pitchFamily="2" charset="-122"/>
                <a:cs typeface="Arial" panose="020B0604020202020204" pitchFamily="34" charset="0"/>
              </a:rPr>
              <a:t>{Component} =&gt;</a:t>
            </a:r>
            <a:r>
              <a:rPr lang="zh-CN" altLang="en-US" dirty="0">
                <a:latin typeface="Arial" panose="020B0604020202020204" pitchFamily="34" charset="0"/>
                <a:ea typeface="宋体" panose="02010600030101010101" pitchFamily="2" charset="-122"/>
                <a:cs typeface="Arial" panose="020B0604020202020204" pitchFamily="34" charset="0"/>
              </a:rPr>
              <a:t> </a:t>
            </a:r>
            <a:r>
              <a:rPr lang="en-US" altLang="zh-CN" dirty="0">
                <a:latin typeface="Arial" panose="020B0604020202020204" pitchFamily="34" charset="0"/>
                <a:ea typeface="宋体" panose="02010600030101010101" pitchFamily="2" charset="-122"/>
                <a:cs typeface="Arial" panose="020B0604020202020204" pitchFamily="34" charset="0"/>
              </a:rPr>
              <a:t>Component                (4)</a:t>
            </a:r>
          </a:p>
          <a:p>
            <a:pPr lvl="1">
              <a:spcBef>
                <a:spcPts val="1200"/>
              </a:spcBef>
              <a:spcAft>
                <a:spcPts val="600"/>
              </a:spcAft>
              <a:buFont typeface="Wingdings" panose="05000000000000000000" pitchFamily="2" charset="2"/>
              <a:buChar char="q"/>
            </a:pPr>
            <a:r>
              <a:rPr lang="en-US" sz="2800" b="1" dirty="0">
                <a:solidFill>
                  <a:srgbClr val="C00000"/>
                </a:solidFill>
                <a:latin typeface="Arial" panose="020B0604020202020204" pitchFamily="34" charset="0"/>
                <a:ea typeface="宋体" panose="02010600030101010101" pitchFamily="2" charset="-122"/>
                <a:cs typeface="Arial" panose="020B0604020202020204" pitchFamily="34" charset="0"/>
              </a:rPr>
              <a:t> Reverse Engineering:</a:t>
            </a:r>
          </a:p>
          <a:p>
            <a:pPr lvl="2">
              <a:buFont typeface="Wingdings" panose="05000000000000000000" pitchFamily="2" charset="2"/>
              <a:buChar char="§"/>
            </a:pP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Aggregation </a:t>
            </a:r>
          </a:p>
          <a:p>
            <a:pPr lvl="2">
              <a:buFont typeface="Wingdings" panose="05000000000000000000" pitchFamily="2" charset="2"/>
              <a:buChar char="§"/>
            </a:pP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Decomposition, </a:t>
            </a:r>
          </a:p>
          <a:p>
            <a:pPr lvl="2">
              <a:buFont typeface="Wingdings" panose="05000000000000000000" pitchFamily="2" charset="2"/>
              <a:buChar char="§"/>
            </a:pP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Generalization: </a:t>
            </a:r>
            <a:r>
              <a:rPr lang="en-US" altLang="zh-CN" dirty="0">
                <a:latin typeface="Arial" panose="020B0604020202020204" pitchFamily="34" charset="0"/>
                <a:ea typeface="宋体" panose="02010600030101010101" pitchFamily="2" charset="-122"/>
                <a:cs typeface="Arial" panose="020B0604020202020204" pitchFamily="34" charset="0"/>
              </a:rPr>
              <a:t>Component =&gt; Component                                     (5)</a:t>
            </a:r>
          </a:p>
          <a:p>
            <a:pPr lvl="2">
              <a:buFont typeface="Wingdings" panose="05000000000000000000" pitchFamily="2" charset="2"/>
              <a:buChar char="§"/>
            </a:pPr>
            <a:r>
              <a:rPr lang="en-US" altLang="zh-CN" dirty="0">
                <a:solidFill>
                  <a:srgbClr val="0070C0"/>
                </a:solidFill>
                <a:latin typeface="Arial" panose="020B0604020202020204" pitchFamily="34" charset="0"/>
                <a:ea typeface="宋体" panose="02010600030101010101" pitchFamily="2" charset="-122"/>
                <a:cs typeface="Arial" panose="020B0604020202020204" pitchFamily="34" charset="0"/>
              </a:rPr>
              <a:t>Parameterization: </a:t>
            </a:r>
            <a:r>
              <a:rPr lang="en-US" altLang="zh-CN" dirty="0">
                <a:latin typeface="Arial" panose="020B0604020202020204" pitchFamily="34" charset="0"/>
                <a:ea typeface="宋体" panose="02010600030101010101" pitchFamily="2" charset="-122"/>
                <a:cs typeface="Arial" panose="020B0604020202020204" pitchFamily="34" charset="0"/>
              </a:rPr>
              <a:t>Component =&gt; Architecture, {Component}          (6)</a:t>
            </a:r>
          </a:p>
          <a:p>
            <a:pPr lvl="2">
              <a:buFont typeface="Wingdings" panose="05000000000000000000" pitchFamily="2" charset="2"/>
              <a:buChar char="§"/>
            </a:pPr>
            <a:endParaRPr lang="en-US" altLang="zh-CN" b="1" dirty="0">
              <a:latin typeface="Arial" panose="020B0604020202020204" pitchFamily="34" charset="0"/>
              <a:ea typeface="宋体" panose="02010600030101010101" pitchFamily="2" charset="-122"/>
              <a:cs typeface="Arial" panose="020B0604020202020204" pitchFamily="34" charset="0"/>
            </a:endParaRPr>
          </a:p>
          <a:p>
            <a:pPr lvl="1">
              <a:buFont typeface="Wingdings" panose="05000000000000000000" pitchFamily="2" charset="2"/>
              <a:buChar char="q"/>
            </a:pPr>
            <a:endParaRPr lang="en-US" altLang="zh-CN" b="1" dirty="0">
              <a:solidFill>
                <a:srgbClr val="C00000"/>
              </a:solidFill>
              <a:latin typeface="Arial" panose="020B0604020202020204" pitchFamily="34" charset="0"/>
              <a:ea typeface="宋体" panose="02010600030101010101" pitchFamily="2" charset="-122"/>
              <a:cs typeface="Arial" panose="020B0604020202020204" pitchFamily="34" charset="0"/>
            </a:endParaRPr>
          </a:p>
          <a:p>
            <a:pPr lvl="1">
              <a:buFont typeface="Wingdings" panose="05000000000000000000" pitchFamily="2" charset="2"/>
              <a:buChar char="q"/>
            </a:pPr>
            <a:endParaRPr lang="en-US" altLang="zh-CN" sz="2400" b="1" dirty="0">
              <a:solidFill>
                <a:srgbClr val="C00000"/>
              </a:solidFill>
              <a:latin typeface="Arial" panose="020B0604020202020204" pitchFamily="34" charset="0"/>
              <a:ea typeface="宋体" panose="02010600030101010101" pitchFamily="2" charset="-122"/>
              <a:cs typeface="Arial" panose="020B0604020202020204" pitchFamily="34" charset="0"/>
            </a:endParaRPr>
          </a:p>
          <a:p>
            <a:pPr marL="457200" lvl="1" indent="0">
              <a:buNone/>
            </a:pPr>
            <a:endParaRPr lang="LID4096" dirty="0"/>
          </a:p>
        </p:txBody>
      </p:sp>
    </p:spTree>
    <p:extLst>
      <p:ext uri="{BB962C8B-B14F-4D97-AF65-F5344CB8AC3E}">
        <p14:creationId xmlns:p14="http://schemas.microsoft.com/office/powerpoint/2010/main" val="278692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6996" y="190005"/>
            <a:ext cx="8907438" cy="594584"/>
          </a:xfrm>
        </p:spPr>
        <p:txBody>
          <a:bodyPr>
            <a:noAutofit/>
          </a:bodyPr>
          <a:lstStyle/>
          <a:p>
            <a:r>
              <a:rPr lang="en-US" b="1" spc="-150" dirty="0">
                <a:solidFill>
                  <a:srgbClr val="7030A0"/>
                </a:solidFill>
                <a:effectLst>
                  <a:outerShdw blurRad="38100" dist="38100" dir="2700000" algn="tl">
                    <a:srgbClr val="000000">
                      <a:alpha val="43137"/>
                    </a:srgbClr>
                  </a:outerShdw>
                </a:effectLst>
                <a:latin typeface="Garamond" panose="02020404030301010803" pitchFamily="18" charset="0"/>
                <a:cs typeface="Arial" panose="020B0604020202020204" pitchFamily="34" charset="0"/>
              </a:rPr>
              <a:t>Organizational vs Operational Mode</a:t>
            </a:r>
            <a:r>
              <a:rPr lang="en-US" b="1" spc="-150" dirty="0">
                <a:solidFill>
                  <a:srgbClr val="7030A0"/>
                </a:solidFill>
                <a:latin typeface="Garamond" panose="02020404030301010803" pitchFamily="18" charset="0"/>
                <a:cs typeface="Arial" panose="020B0604020202020204" pitchFamily="34" charset="0"/>
              </a:rPr>
              <a:t>l</a:t>
            </a:r>
          </a:p>
        </p:txBody>
      </p:sp>
      <p:sp>
        <p:nvSpPr>
          <p:cNvPr id="5" name="灯片编号占位符 4"/>
          <p:cNvSpPr>
            <a:spLocks noGrp="1"/>
          </p:cNvSpPr>
          <p:nvPr>
            <p:ph type="sldNum" sz="quarter" idx="12"/>
          </p:nvPr>
        </p:nvSpPr>
        <p:spPr>
          <a:xfrm>
            <a:off x="2160825" y="1118776"/>
            <a:ext cx="584978" cy="365125"/>
          </a:xfrm>
        </p:spPr>
        <p:txBody>
          <a:bodyPr/>
          <a:lstStyle/>
          <a:p>
            <a:fld id="{BADD0E2E-9C5E-483C-A9CB-99F9770D2144}" type="slidenum">
              <a:rPr lang="zh-CN" altLang="en-US" smtClean="0"/>
              <a:pPr/>
              <a:t>15</a:t>
            </a:fld>
            <a:endParaRPr lang="en-US" altLang="zh-CN" dirty="0"/>
          </a:p>
        </p:txBody>
      </p:sp>
      <p:sp>
        <p:nvSpPr>
          <p:cNvPr id="7" name="Rectangle 18"/>
          <p:cNvSpPr>
            <a:spLocks noChangeArrowheads="1"/>
          </p:cNvSpPr>
          <p:nvPr/>
        </p:nvSpPr>
        <p:spPr bwMode="auto">
          <a:xfrm>
            <a:off x="7896151" y="2113796"/>
            <a:ext cx="2515846" cy="576262"/>
          </a:xfrm>
          <a:prstGeom prst="rect">
            <a:avLst/>
          </a:prstGeom>
          <a:solidFill>
            <a:schemeClr val="bg1">
              <a:lumMod val="85000"/>
            </a:schemeClr>
          </a:solidFill>
          <a:ln w="9525">
            <a:solidFill>
              <a:srgbClr val="000000"/>
            </a:solidFill>
            <a:miter lim="800000"/>
            <a:headEnd/>
            <a:tailEnd/>
          </a:ln>
          <a:effectLst/>
        </p:spPr>
        <p:txBody>
          <a:bodyPr wrap="none" anchor="ctr"/>
          <a:lstStyle/>
          <a:p>
            <a:pPr eaLnBrk="0" fontAlgn="auto" hangingPunct="0">
              <a:spcBef>
                <a:spcPts val="0"/>
              </a:spcBef>
              <a:spcAft>
                <a:spcPts val="0"/>
              </a:spcAft>
              <a:defRPr/>
            </a:pPr>
            <a:r>
              <a:rPr lang="en-US" altLang="zh-CN" sz="1800" kern="0" dirty="0">
                <a:solidFill>
                  <a:schemeClr val="tx1"/>
                </a:solidFill>
                <a:effectLst/>
                <a:latin typeface="Verdana" panose="020B0604030504040204" pitchFamily="34" charset="0"/>
              </a:rPr>
              <a:t>Organization Model</a:t>
            </a:r>
          </a:p>
        </p:txBody>
      </p:sp>
      <p:sp>
        <p:nvSpPr>
          <p:cNvPr id="10" name="Rectangle 19"/>
          <p:cNvSpPr>
            <a:spLocks noChangeArrowheads="1"/>
          </p:cNvSpPr>
          <p:nvPr/>
        </p:nvSpPr>
        <p:spPr bwMode="auto">
          <a:xfrm>
            <a:off x="2623660" y="5057411"/>
            <a:ext cx="3205162" cy="576263"/>
          </a:xfrm>
          <a:prstGeom prst="rect">
            <a:avLst/>
          </a:prstGeom>
          <a:solidFill>
            <a:srgbClr val="CCECFF">
              <a:alpha val="42999"/>
            </a:srgbClr>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r>
              <a:rPr lang="en-US" altLang="zh-CN" sz="1800" kern="0" dirty="0">
                <a:solidFill>
                  <a:srgbClr val="000000"/>
                </a:solidFill>
                <a:effectLst/>
                <a:latin typeface="Verdana" panose="020B0604030504040204" pitchFamily="34" charset="0"/>
              </a:rPr>
              <a:t>Operation Model</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980" y="3927795"/>
            <a:ext cx="4952220" cy="2539007"/>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eform 10"/>
          <p:cNvSpPr>
            <a:spLocks/>
          </p:cNvSpPr>
          <p:nvPr/>
        </p:nvSpPr>
        <p:spPr bwMode="auto">
          <a:xfrm>
            <a:off x="5087864" y="4640265"/>
            <a:ext cx="1584325" cy="863600"/>
          </a:xfrm>
          <a:custGeom>
            <a:avLst/>
            <a:gdLst>
              <a:gd name="T0" fmla="*/ 0 w 203"/>
              <a:gd name="T1" fmla="*/ 8 h 136"/>
              <a:gd name="T2" fmla="*/ 8 w 203"/>
              <a:gd name="T3" fmla="*/ 72 h 136"/>
              <a:gd name="T4" fmla="*/ 120 w 203"/>
              <a:gd name="T5" fmla="*/ 136 h 136"/>
              <a:gd name="T6" fmla="*/ 152 w 203"/>
              <a:gd name="T7" fmla="*/ 16 h 136"/>
              <a:gd name="T8" fmla="*/ 104 w 203"/>
              <a:gd name="T9" fmla="*/ 0 h 136"/>
              <a:gd name="T10" fmla="*/ 0 w 203"/>
              <a:gd name="T11" fmla="*/ 8 h 136"/>
            </a:gdLst>
            <a:ahLst/>
            <a:cxnLst>
              <a:cxn ang="0">
                <a:pos x="T0" y="T1"/>
              </a:cxn>
              <a:cxn ang="0">
                <a:pos x="T2" y="T3"/>
              </a:cxn>
              <a:cxn ang="0">
                <a:pos x="T4" y="T5"/>
              </a:cxn>
              <a:cxn ang="0">
                <a:pos x="T6" y="T7"/>
              </a:cxn>
              <a:cxn ang="0">
                <a:pos x="T8" y="T9"/>
              </a:cxn>
              <a:cxn ang="0">
                <a:pos x="T10" y="T11"/>
              </a:cxn>
            </a:cxnLst>
            <a:rect l="0" t="0" r="r" b="b"/>
            <a:pathLst>
              <a:path w="203" h="136">
                <a:moveTo>
                  <a:pt x="0" y="8"/>
                </a:moveTo>
                <a:cubicBezTo>
                  <a:pt x="3" y="29"/>
                  <a:pt x="2" y="51"/>
                  <a:pt x="8" y="72"/>
                </a:cubicBezTo>
                <a:cubicBezTo>
                  <a:pt x="14" y="94"/>
                  <a:pt x="93" y="127"/>
                  <a:pt x="120" y="136"/>
                </a:cubicBezTo>
                <a:cubicBezTo>
                  <a:pt x="181" y="124"/>
                  <a:pt x="203" y="133"/>
                  <a:pt x="152" y="16"/>
                </a:cubicBezTo>
                <a:cubicBezTo>
                  <a:pt x="145" y="1"/>
                  <a:pt x="104" y="0"/>
                  <a:pt x="104" y="0"/>
                </a:cubicBezTo>
                <a:cubicBezTo>
                  <a:pt x="21" y="9"/>
                  <a:pt x="56" y="8"/>
                  <a:pt x="0" y="8"/>
                </a:cubicBezTo>
                <a:close/>
              </a:path>
            </a:pathLst>
          </a:custGeom>
          <a:noFill/>
          <a:ln w="571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sz="1800" dirty="0">
              <a:solidFill>
                <a:srgbClr val="000000"/>
              </a:solidFill>
              <a:effectLst/>
              <a:latin typeface="Verdana" panose="020B0604030504040204" pitchFamily="34" charset="0"/>
              <a:ea typeface="+mn-ea"/>
            </a:endParaRPr>
          </a:p>
        </p:txBody>
      </p:sp>
      <p:sp>
        <p:nvSpPr>
          <p:cNvPr id="20" name="Freeform 13"/>
          <p:cNvSpPr>
            <a:spLocks/>
          </p:cNvSpPr>
          <p:nvPr/>
        </p:nvSpPr>
        <p:spPr bwMode="auto">
          <a:xfrm>
            <a:off x="8846662" y="4626363"/>
            <a:ext cx="1263367" cy="771606"/>
          </a:xfrm>
          <a:custGeom>
            <a:avLst/>
            <a:gdLst>
              <a:gd name="T0" fmla="*/ 0 w 203"/>
              <a:gd name="T1" fmla="*/ 8 h 136"/>
              <a:gd name="T2" fmla="*/ 8 w 203"/>
              <a:gd name="T3" fmla="*/ 72 h 136"/>
              <a:gd name="T4" fmla="*/ 120 w 203"/>
              <a:gd name="T5" fmla="*/ 136 h 136"/>
              <a:gd name="T6" fmla="*/ 152 w 203"/>
              <a:gd name="T7" fmla="*/ 16 h 136"/>
              <a:gd name="T8" fmla="*/ 104 w 203"/>
              <a:gd name="T9" fmla="*/ 0 h 136"/>
              <a:gd name="T10" fmla="*/ 0 w 203"/>
              <a:gd name="T11" fmla="*/ 8 h 136"/>
            </a:gdLst>
            <a:ahLst/>
            <a:cxnLst>
              <a:cxn ang="0">
                <a:pos x="T0" y="T1"/>
              </a:cxn>
              <a:cxn ang="0">
                <a:pos x="T2" y="T3"/>
              </a:cxn>
              <a:cxn ang="0">
                <a:pos x="T4" y="T5"/>
              </a:cxn>
              <a:cxn ang="0">
                <a:pos x="T6" y="T7"/>
              </a:cxn>
              <a:cxn ang="0">
                <a:pos x="T8" y="T9"/>
              </a:cxn>
              <a:cxn ang="0">
                <a:pos x="T10" y="T11"/>
              </a:cxn>
            </a:cxnLst>
            <a:rect l="0" t="0" r="r" b="b"/>
            <a:pathLst>
              <a:path w="203" h="136">
                <a:moveTo>
                  <a:pt x="0" y="8"/>
                </a:moveTo>
                <a:cubicBezTo>
                  <a:pt x="3" y="29"/>
                  <a:pt x="2" y="51"/>
                  <a:pt x="8" y="72"/>
                </a:cubicBezTo>
                <a:cubicBezTo>
                  <a:pt x="14" y="94"/>
                  <a:pt x="93" y="127"/>
                  <a:pt x="120" y="136"/>
                </a:cubicBezTo>
                <a:cubicBezTo>
                  <a:pt x="181" y="124"/>
                  <a:pt x="203" y="133"/>
                  <a:pt x="152" y="16"/>
                </a:cubicBezTo>
                <a:cubicBezTo>
                  <a:pt x="145" y="1"/>
                  <a:pt x="104" y="0"/>
                  <a:pt x="104" y="0"/>
                </a:cubicBezTo>
                <a:cubicBezTo>
                  <a:pt x="21" y="9"/>
                  <a:pt x="56" y="8"/>
                  <a:pt x="0" y="8"/>
                </a:cubicBezTo>
                <a:close/>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auto" hangingPunct="0">
              <a:spcBef>
                <a:spcPts val="0"/>
              </a:spcBef>
              <a:spcAft>
                <a:spcPts val="0"/>
              </a:spcAft>
              <a:defRPr/>
            </a:pPr>
            <a:endParaRPr lang="en-US" sz="1800" kern="0" dirty="0">
              <a:solidFill>
                <a:srgbClr val="000000"/>
              </a:solidFill>
              <a:effectLst/>
              <a:latin typeface="Verdana" panose="020B0604030504040204" pitchFamily="34" charset="0"/>
              <a:ea typeface="+mn-ea"/>
            </a:endParaRPr>
          </a:p>
        </p:txBody>
      </p:sp>
      <p:sp>
        <p:nvSpPr>
          <p:cNvPr id="21" name="Freeform 14"/>
          <p:cNvSpPr>
            <a:spLocks/>
          </p:cNvSpPr>
          <p:nvPr/>
        </p:nvSpPr>
        <p:spPr bwMode="auto">
          <a:xfrm>
            <a:off x="6961114" y="5507334"/>
            <a:ext cx="1439863" cy="1008063"/>
          </a:xfrm>
          <a:custGeom>
            <a:avLst/>
            <a:gdLst>
              <a:gd name="T0" fmla="*/ 0 w 203"/>
              <a:gd name="T1" fmla="*/ 8 h 136"/>
              <a:gd name="T2" fmla="*/ 8 w 203"/>
              <a:gd name="T3" fmla="*/ 72 h 136"/>
              <a:gd name="T4" fmla="*/ 120 w 203"/>
              <a:gd name="T5" fmla="*/ 136 h 136"/>
              <a:gd name="T6" fmla="*/ 152 w 203"/>
              <a:gd name="T7" fmla="*/ 16 h 136"/>
              <a:gd name="T8" fmla="*/ 104 w 203"/>
              <a:gd name="T9" fmla="*/ 0 h 136"/>
              <a:gd name="T10" fmla="*/ 0 w 203"/>
              <a:gd name="T11" fmla="*/ 8 h 136"/>
            </a:gdLst>
            <a:ahLst/>
            <a:cxnLst>
              <a:cxn ang="0">
                <a:pos x="T0" y="T1"/>
              </a:cxn>
              <a:cxn ang="0">
                <a:pos x="T2" y="T3"/>
              </a:cxn>
              <a:cxn ang="0">
                <a:pos x="T4" y="T5"/>
              </a:cxn>
              <a:cxn ang="0">
                <a:pos x="T6" y="T7"/>
              </a:cxn>
              <a:cxn ang="0">
                <a:pos x="T8" y="T9"/>
              </a:cxn>
              <a:cxn ang="0">
                <a:pos x="T10" y="T11"/>
              </a:cxn>
            </a:cxnLst>
            <a:rect l="0" t="0" r="r" b="b"/>
            <a:pathLst>
              <a:path w="203" h="136">
                <a:moveTo>
                  <a:pt x="0" y="8"/>
                </a:moveTo>
                <a:cubicBezTo>
                  <a:pt x="3" y="29"/>
                  <a:pt x="2" y="51"/>
                  <a:pt x="8" y="72"/>
                </a:cubicBezTo>
                <a:cubicBezTo>
                  <a:pt x="14" y="94"/>
                  <a:pt x="93" y="127"/>
                  <a:pt x="120" y="136"/>
                </a:cubicBezTo>
                <a:cubicBezTo>
                  <a:pt x="181" y="124"/>
                  <a:pt x="203" y="133"/>
                  <a:pt x="152" y="16"/>
                </a:cubicBezTo>
                <a:cubicBezTo>
                  <a:pt x="145" y="1"/>
                  <a:pt x="104" y="0"/>
                  <a:pt x="104" y="0"/>
                </a:cubicBezTo>
                <a:cubicBezTo>
                  <a:pt x="21" y="9"/>
                  <a:pt x="56" y="8"/>
                  <a:pt x="0" y="8"/>
                </a:cubicBezTo>
                <a:close/>
              </a:path>
            </a:pathLst>
          </a:custGeom>
          <a:noFill/>
          <a:ln w="3810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sz="1800" dirty="0">
              <a:solidFill>
                <a:srgbClr val="000000"/>
              </a:solidFill>
              <a:effectLst/>
              <a:latin typeface="Verdana" panose="020B0604030504040204" pitchFamily="34" charset="0"/>
              <a:ea typeface="+mn-ea"/>
            </a:endParaRPr>
          </a:p>
        </p:txBody>
      </p:sp>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577" y="1045718"/>
            <a:ext cx="5616575" cy="2808287"/>
          </a:xfrm>
          <a:prstGeom prst="rect">
            <a:avLst/>
          </a:prstGeom>
          <a:solidFill>
            <a:srgbClr val="EAEAEA"/>
          </a:solidFill>
          <a:ln w="9525">
            <a:solidFill>
              <a:srgbClr val="CC0000"/>
            </a:solidFill>
            <a:miter lim="800000"/>
            <a:headEnd/>
            <a:tailEnd/>
          </a:ln>
        </p:spPr>
      </p:pic>
      <p:grpSp>
        <p:nvGrpSpPr>
          <p:cNvPr id="3" name="组合 2"/>
          <p:cNvGrpSpPr/>
          <p:nvPr/>
        </p:nvGrpSpPr>
        <p:grpSpPr>
          <a:xfrm>
            <a:off x="2927277" y="1314004"/>
            <a:ext cx="2162175" cy="903288"/>
            <a:chOff x="1277679" y="983012"/>
            <a:chExt cx="2162175" cy="903288"/>
          </a:xfrm>
        </p:grpSpPr>
        <p:sp>
          <p:nvSpPr>
            <p:cNvPr id="13" name="Freeform 6"/>
            <p:cNvSpPr>
              <a:spLocks/>
            </p:cNvSpPr>
            <p:nvPr/>
          </p:nvSpPr>
          <p:spPr bwMode="auto">
            <a:xfrm>
              <a:off x="2571491" y="983012"/>
              <a:ext cx="322263" cy="215900"/>
            </a:xfrm>
            <a:custGeom>
              <a:avLst/>
              <a:gdLst>
                <a:gd name="T0" fmla="*/ 0 w 203"/>
                <a:gd name="T1" fmla="*/ 8 h 136"/>
                <a:gd name="T2" fmla="*/ 8 w 203"/>
                <a:gd name="T3" fmla="*/ 72 h 136"/>
                <a:gd name="T4" fmla="*/ 120 w 203"/>
                <a:gd name="T5" fmla="*/ 136 h 136"/>
                <a:gd name="T6" fmla="*/ 152 w 203"/>
                <a:gd name="T7" fmla="*/ 16 h 136"/>
                <a:gd name="T8" fmla="*/ 104 w 203"/>
                <a:gd name="T9" fmla="*/ 0 h 136"/>
                <a:gd name="T10" fmla="*/ 0 w 203"/>
                <a:gd name="T11" fmla="*/ 8 h 136"/>
              </a:gdLst>
              <a:ahLst/>
              <a:cxnLst>
                <a:cxn ang="0">
                  <a:pos x="T0" y="T1"/>
                </a:cxn>
                <a:cxn ang="0">
                  <a:pos x="T2" y="T3"/>
                </a:cxn>
                <a:cxn ang="0">
                  <a:pos x="T4" y="T5"/>
                </a:cxn>
                <a:cxn ang="0">
                  <a:pos x="T6" y="T7"/>
                </a:cxn>
                <a:cxn ang="0">
                  <a:pos x="T8" y="T9"/>
                </a:cxn>
                <a:cxn ang="0">
                  <a:pos x="T10" y="T11"/>
                </a:cxn>
              </a:cxnLst>
              <a:rect l="0" t="0" r="r" b="b"/>
              <a:pathLst>
                <a:path w="203" h="136">
                  <a:moveTo>
                    <a:pt x="0" y="8"/>
                  </a:moveTo>
                  <a:cubicBezTo>
                    <a:pt x="3" y="29"/>
                    <a:pt x="2" y="51"/>
                    <a:pt x="8" y="72"/>
                  </a:cubicBezTo>
                  <a:cubicBezTo>
                    <a:pt x="14" y="94"/>
                    <a:pt x="93" y="127"/>
                    <a:pt x="120" y="136"/>
                  </a:cubicBezTo>
                  <a:cubicBezTo>
                    <a:pt x="181" y="124"/>
                    <a:pt x="203" y="133"/>
                    <a:pt x="152" y="16"/>
                  </a:cubicBezTo>
                  <a:cubicBezTo>
                    <a:pt x="145" y="1"/>
                    <a:pt x="104" y="0"/>
                    <a:pt x="104" y="0"/>
                  </a:cubicBezTo>
                  <a:cubicBezTo>
                    <a:pt x="21" y="9"/>
                    <a:pt x="56" y="8"/>
                    <a:pt x="0" y="8"/>
                  </a:cubicBezTo>
                  <a:close/>
                </a:path>
              </a:pathLst>
            </a:custGeom>
            <a:noFill/>
            <a:ln w="38100" cmpd="sng">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sz="1800" dirty="0">
                <a:solidFill>
                  <a:srgbClr val="000000"/>
                </a:solidFill>
                <a:effectLst/>
                <a:latin typeface="Verdana" panose="020B0604030504040204" pitchFamily="34" charset="0"/>
                <a:ea typeface="+mn-ea"/>
              </a:endParaRPr>
            </a:p>
          </p:txBody>
        </p:sp>
        <p:sp>
          <p:nvSpPr>
            <p:cNvPr id="14" name="Freeform 7"/>
            <p:cNvSpPr>
              <a:spLocks/>
            </p:cNvSpPr>
            <p:nvPr/>
          </p:nvSpPr>
          <p:spPr bwMode="auto">
            <a:xfrm>
              <a:off x="1277679" y="1433862"/>
              <a:ext cx="720725" cy="452438"/>
            </a:xfrm>
            <a:custGeom>
              <a:avLst/>
              <a:gdLst>
                <a:gd name="T0" fmla="*/ 0 w 203"/>
                <a:gd name="T1" fmla="*/ 8 h 136"/>
                <a:gd name="T2" fmla="*/ 8 w 203"/>
                <a:gd name="T3" fmla="*/ 72 h 136"/>
                <a:gd name="T4" fmla="*/ 120 w 203"/>
                <a:gd name="T5" fmla="*/ 136 h 136"/>
                <a:gd name="T6" fmla="*/ 152 w 203"/>
                <a:gd name="T7" fmla="*/ 16 h 136"/>
                <a:gd name="T8" fmla="*/ 104 w 203"/>
                <a:gd name="T9" fmla="*/ 0 h 136"/>
                <a:gd name="T10" fmla="*/ 0 w 203"/>
                <a:gd name="T11" fmla="*/ 8 h 136"/>
              </a:gdLst>
              <a:ahLst/>
              <a:cxnLst>
                <a:cxn ang="0">
                  <a:pos x="T0" y="T1"/>
                </a:cxn>
                <a:cxn ang="0">
                  <a:pos x="T2" y="T3"/>
                </a:cxn>
                <a:cxn ang="0">
                  <a:pos x="T4" y="T5"/>
                </a:cxn>
                <a:cxn ang="0">
                  <a:pos x="T6" y="T7"/>
                </a:cxn>
                <a:cxn ang="0">
                  <a:pos x="T8" y="T9"/>
                </a:cxn>
                <a:cxn ang="0">
                  <a:pos x="T10" y="T11"/>
                </a:cxn>
              </a:cxnLst>
              <a:rect l="0" t="0" r="r" b="b"/>
              <a:pathLst>
                <a:path w="203" h="136">
                  <a:moveTo>
                    <a:pt x="0" y="8"/>
                  </a:moveTo>
                  <a:cubicBezTo>
                    <a:pt x="3" y="29"/>
                    <a:pt x="2" y="51"/>
                    <a:pt x="8" y="72"/>
                  </a:cubicBezTo>
                  <a:cubicBezTo>
                    <a:pt x="14" y="94"/>
                    <a:pt x="93" y="127"/>
                    <a:pt x="120" y="136"/>
                  </a:cubicBezTo>
                  <a:cubicBezTo>
                    <a:pt x="181" y="124"/>
                    <a:pt x="203" y="133"/>
                    <a:pt x="152" y="16"/>
                  </a:cubicBezTo>
                  <a:cubicBezTo>
                    <a:pt x="145" y="1"/>
                    <a:pt x="104" y="0"/>
                    <a:pt x="104" y="0"/>
                  </a:cubicBezTo>
                  <a:cubicBezTo>
                    <a:pt x="21" y="9"/>
                    <a:pt x="56" y="8"/>
                    <a:pt x="0" y="8"/>
                  </a:cubicBezTo>
                  <a:close/>
                </a:path>
              </a:pathLst>
            </a:custGeom>
            <a:noFill/>
            <a:ln w="571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sz="1800" dirty="0">
                <a:solidFill>
                  <a:srgbClr val="000000"/>
                </a:solidFill>
                <a:effectLst/>
                <a:latin typeface="Verdana" panose="020B0604030504040204" pitchFamily="34" charset="0"/>
                <a:ea typeface="+mn-ea"/>
              </a:endParaRPr>
            </a:p>
          </p:txBody>
        </p:sp>
        <p:sp>
          <p:nvSpPr>
            <p:cNvPr id="15" name="Freeform 8"/>
            <p:cNvSpPr>
              <a:spLocks/>
            </p:cNvSpPr>
            <p:nvPr/>
          </p:nvSpPr>
          <p:spPr bwMode="auto">
            <a:xfrm>
              <a:off x="2069841" y="1433862"/>
              <a:ext cx="720725" cy="452438"/>
            </a:xfrm>
            <a:custGeom>
              <a:avLst/>
              <a:gdLst>
                <a:gd name="T0" fmla="*/ 0 w 203"/>
                <a:gd name="T1" fmla="*/ 8 h 136"/>
                <a:gd name="T2" fmla="*/ 8 w 203"/>
                <a:gd name="T3" fmla="*/ 72 h 136"/>
                <a:gd name="T4" fmla="*/ 120 w 203"/>
                <a:gd name="T5" fmla="*/ 136 h 136"/>
                <a:gd name="T6" fmla="*/ 152 w 203"/>
                <a:gd name="T7" fmla="*/ 16 h 136"/>
                <a:gd name="T8" fmla="*/ 104 w 203"/>
                <a:gd name="T9" fmla="*/ 0 h 136"/>
                <a:gd name="T10" fmla="*/ 0 w 203"/>
                <a:gd name="T11" fmla="*/ 8 h 136"/>
              </a:gdLst>
              <a:ahLst/>
              <a:cxnLst>
                <a:cxn ang="0">
                  <a:pos x="T0" y="T1"/>
                </a:cxn>
                <a:cxn ang="0">
                  <a:pos x="T2" y="T3"/>
                </a:cxn>
                <a:cxn ang="0">
                  <a:pos x="T4" y="T5"/>
                </a:cxn>
                <a:cxn ang="0">
                  <a:pos x="T6" y="T7"/>
                </a:cxn>
                <a:cxn ang="0">
                  <a:pos x="T8" y="T9"/>
                </a:cxn>
                <a:cxn ang="0">
                  <a:pos x="T10" y="T11"/>
                </a:cxn>
              </a:cxnLst>
              <a:rect l="0" t="0" r="r" b="b"/>
              <a:pathLst>
                <a:path w="203" h="136">
                  <a:moveTo>
                    <a:pt x="0" y="8"/>
                  </a:moveTo>
                  <a:cubicBezTo>
                    <a:pt x="3" y="29"/>
                    <a:pt x="2" y="51"/>
                    <a:pt x="8" y="72"/>
                  </a:cubicBezTo>
                  <a:cubicBezTo>
                    <a:pt x="14" y="94"/>
                    <a:pt x="93" y="127"/>
                    <a:pt x="120" y="136"/>
                  </a:cubicBezTo>
                  <a:cubicBezTo>
                    <a:pt x="181" y="124"/>
                    <a:pt x="203" y="133"/>
                    <a:pt x="152" y="16"/>
                  </a:cubicBezTo>
                  <a:cubicBezTo>
                    <a:pt x="145" y="1"/>
                    <a:pt x="104" y="0"/>
                    <a:pt x="104" y="0"/>
                  </a:cubicBezTo>
                  <a:cubicBezTo>
                    <a:pt x="21" y="9"/>
                    <a:pt x="56" y="8"/>
                    <a:pt x="0" y="8"/>
                  </a:cubicBezTo>
                  <a:close/>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auto" hangingPunct="0">
                <a:spcBef>
                  <a:spcPts val="0"/>
                </a:spcBef>
                <a:spcAft>
                  <a:spcPts val="0"/>
                </a:spcAft>
                <a:defRPr/>
              </a:pPr>
              <a:endParaRPr lang="en-US" sz="1800" kern="0" dirty="0">
                <a:solidFill>
                  <a:srgbClr val="000000"/>
                </a:solidFill>
                <a:effectLst/>
                <a:latin typeface="Verdana" panose="020B0604030504040204" pitchFamily="34" charset="0"/>
                <a:ea typeface="+mn-ea"/>
              </a:endParaRPr>
            </a:p>
          </p:txBody>
        </p:sp>
        <p:sp>
          <p:nvSpPr>
            <p:cNvPr id="16" name="Freeform 9"/>
            <p:cNvSpPr>
              <a:spLocks/>
            </p:cNvSpPr>
            <p:nvPr/>
          </p:nvSpPr>
          <p:spPr bwMode="auto">
            <a:xfrm>
              <a:off x="2719129" y="1433862"/>
              <a:ext cx="720725" cy="452438"/>
            </a:xfrm>
            <a:custGeom>
              <a:avLst/>
              <a:gdLst>
                <a:gd name="T0" fmla="*/ 0 w 203"/>
                <a:gd name="T1" fmla="*/ 8 h 136"/>
                <a:gd name="T2" fmla="*/ 8 w 203"/>
                <a:gd name="T3" fmla="*/ 72 h 136"/>
                <a:gd name="T4" fmla="*/ 120 w 203"/>
                <a:gd name="T5" fmla="*/ 136 h 136"/>
                <a:gd name="T6" fmla="*/ 152 w 203"/>
                <a:gd name="T7" fmla="*/ 16 h 136"/>
                <a:gd name="T8" fmla="*/ 104 w 203"/>
                <a:gd name="T9" fmla="*/ 0 h 136"/>
                <a:gd name="T10" fmla="*/ 0 w 203"/>
                <a:gd name="T11" fmla="*/ 8 h 136"/>
              </a:gdLst>
              <a:ahLst/>
              <a:cxnLst>
                <a:cxn ang="0">
                  <a:pos x="T0" y="T1"/>
                </a:cxn>
                <a:cxn ang="0">
                  <a:pos x="T2" y="T3"/>
                </a:cxn>
                <a:cxn ang="0">
                  <a:pos x="T4" y="T5"/>
                </a:cxn>
                <a:cxn ang="0">
                  <a:pos x="T6" y="T7"/>
                </a:cxn>
                <a:cxn ang="0">
                  <a:pos x="T8" y="T9"/>
                </a:cxn>
                <a:cxn ang="0">
                  <a:pos x="T10" y="T11"/>
                </a:cxn>
              </a:cxnLst>
              <a:rect l="0" t="0" r="r" b="b"/>
              <a:pathLst>
                <a:path w="203" h="136">
                  <a:moveTo>
                    <a:pt x="0" y="8"/>
                  </a:moveTo>
                  <a:cubicBezTo>
                    <a:pt x="3" y="29"/>
                    <a:pt x="2" y="51"/>
                    <a:pt x="8" y="72"/>
                  </a:cubicBezTo>
                  <a:cubicBezTo>
                    <a:pt x="14" y="94"/>
                    <a:pt x="93" y="127"/>
                    <a:pt x="120" y="136"/>
                  </a:cubicBezTo>
                  <a:cubicBezTo>
                    <a:pt x="181" y="124"/>
                    <a:pt x="203" y="133"/>
                    <a:pt x="152" y="16"/>
                  </a:cubicBezTo>
                  <a:cubicBezTo>
                    <a:pt x="145" y="1"/>
                    <a:pt x="104" y="0"/>
                    <a:pt x="104" y="0"/>
                  </a:cubicBezTo>
                  <a:cubicBezTo>
                    <a:pt x="21" y="9"/>
                    <a:pt x="56" y="8"/>
                    <a:pt x="0" y="8"/>
                  </a:cubicBezTo>
                  <a:close/>
                </a:path>
              </a:pathLst>
            </a:custGeom>
            <a:noFill/>
            <a:ln w="3810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sz="1800" dirty="0">
                <a:solidFill>
                  <a:srgbClr val="000000"/>
                </a:solidFill>
                <a:effectLst/>
                <a:latin typeface="Verdana" panose="020B0604030504040204" pitchFamily="34" charset="0"/>
                <a:ea typeface="+mn-ea"/>
              </a:endParaRPr>
            </a:p>
          </p:txBody>
        </p:sp>
      </p:grpSp>
      <p:sp>
        <p:nvSpPr>
          <p:cNvPr id="23" name="Freeform 16"/>
          <p:cNvSpPr>
            <a:spLocks/>
          </p:cNvSpPr>
          <p:nvPr/>
        </p:nvSpPr>
        <p:spPr bwMode="auto">
          <a:xfrm>
            <a:off x="7338144" y="4082605"/>
            <a:ext cx="647700" cy="287337"/>
          </a:xfrm>
          <a:custGeom>
            <a:avLst/>
            <a:gdLst>
              <a:gd name="T0" fmla="*/ 0 w 203"/>
              <a:gd name="T1" fmla="*/ 8 h 136"/>
              <a:gd name="T2" fmla="*/ 8 w 203"/>
              <a:gd name="T3" fmla="*/ 72 h 136"/>
              <a:gd name="T4" fmla="*/ 120 w 203"/>
              <a:gd name="T5" fmla="*/ 136 h 136"/>
              <a:gd name="T6" fmla="*/ 152 w 203"/>
              <a:gd name="T7" fmla="*/ 16 h 136"/>
              <a:gd name="T8" fmla="*/ 104 w 203"/>
              <a:gd name="T9" fmla="*/ 0 h 136"/>
              <a:gd name="T10" fmla="*/ 0 w 203"/>
              <a:gd name="T11" fmla="*/ 8 h 136"/>
            </a:gdLst>
            <a:ahLst/>
            <a:cxnLst>
              <a:cxn ang="0">
                <a:pos x="T0" y="T1"/>
              </a:cxn>
              <a:cxn ang="0">
                <a:pos x="T2" y="T3"/>
              </a:cxn>
              <a:cxn ang="0">
                <a:pos x="T4" y="T5"/>
              </a:cxn>
              <a:cxn ang="0">
                <a:pos x="T6" y="T7"/>
              </a:cxn>
              <a:cxn ang="0">
                <a:pos x="T8" y="T9"/>
              </a:cxn>
              <a:cxn ang="0">
                <a:pos x="T10" y="T11"/>
              </a:cxn>
            </a:cxnLst>
            <a:rect l="0" t="0" r="r" b="b"/>
            <a:pathLst>
              <a:path w="203" h="136">
                <a:moveTo>
                  <a:pt x="0" y="8"/>
                </a:moveTo>
                <a:cubicBezTo>
                  <a:pt x="3" y="29"/>
                  <a:pt x="2" y="51"/>
                  <a:pt x="8" y="72"/>
                </a:cubicBezTo>
                <a:cubicBezTo>
                  <a:pt x="14" y="94"/>
                  <a:pt x="93" y="127"/>
                  <a:pt x="120" y="136"/>
                </a:cubicBezTo>
                <a:cubicBezTo>
                  <a:pt x="181" y="124"/>
                  <a:pt x="203" y="133"/>
                  <a:pt x="152" y="16"/>
                </a:cubicBezTo>
                <a:cubicBezTo>
                  <a:pt x="145" y="1"/>
                  <a:pt x="104" y="0"/>
                  <a:pt x="104" y="0"/>
                </a:cubicBezTo>
                <a:cubicBezTo>
                  <a:pt x="21" y="9"/>
                  <a:pt x="56" y="8"/>
                  <a:pt x="0" y="8"/>
                </a:cubicBezTo>
                <a:close/>
              </a:path>
            </a:pathLst>
          </a:custGeom>
          <a:noFill/>
          <a:ln w="38100" cmpd="sng">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sz="1800" dirty="0">
              <a:solidFill>
                <a:srgbClr val="000000"/>
              </a:solidFill>
              <a:effectLst/>
              <a:latin typeface="Verdana" panose="020B0604030504040204" pitchFamily="34" charset="0"/>
              <a:ea typeface="+mn-ea"/>
            </a:endParaRPr>
          </a:p>
        </p:txBody>
      </p:sp>
      <p:cxnSp>
        <p:nvCxnSpPr>
          <p:cNvPr id="24" name="AutoShape 17"/>
          <p:cNvCxnSpPr>
            <a:cxnSpLocks noChangeShapeType="1"/>
          </p:cNvCxnSpPr>
          <p:nvPr/>
        </p:nvCxnSpPr>
        <p:spPr bwMode="auto">
          <a:xfrm>
            <a:off x="4504766" y="1419457"/>
            <a:ext cx="2817813" cy="2682875"/>
          </a:xfrm>
          <a:prstGeom prst="straightConnector1">
            <a:avLst/>
          </a:prstGeom>
          <a:noFill/>
          <a:ln w="3810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15"/>
          <p:cNvCxnSpPr>
            <a:cxnSpLocks noChangeShapeType="1"/>
            <a:stCxn id="16" idx="2"/>
          </p:cNvCxnSpPr>
          <p:nvPr/>
        </p:nvCxnSpPr>
        <p:spPr bwMode="auto">
          <a:xfrm>
            <a:off x="4794177" y="2236343"/>
            <a:ext cx="2147887" cy="3692525"/>
          </a:xfrm>
          <a:prstGeom prst="straightConnector1">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2"/>
          <p:cNvCxnSpPr>
            <a:cxnSpLocks noChangeShapeType="1"/>
            <a:stCxn id="15" idx="2"/>
            <a:endCxn id="20" idx="5"/>
          </p:cNvCxnSpPr>
          <p:nvPr/>
        </p:nvCxnSpPr>
        <p:spPr bwMode="auto">
          <a:xfrm>
            <a:off x="4145483" y="2217292"/>
            <a:ext cx="4701179" cy="2454460"/>
          </a:xfrm>
          <a:prstGeom prst="straightConnector1">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1"/>
          <p:cNvCxnSpPr>
            <a:cxnSpLocks noChangeShapeType="1"/>
            <a:stCxn id="14" idx="2"/>
            <a:endCxn id="17" idx="5"/>
          </p:cNvCxnSpPr>
          <p:nvPr/>
        </p:nvCxnSpPr>
        <p:spPr bwMode="auto">
          <a:xfrm>
            <a:off x="3353321" y="2217293"/>
            <a:ext cx="1734543" cy="2473773"/>
          </a:xfrm>
          <a:prstGeom prst="straightConnector1">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曲线连接符 24"/>
          <p:cNvCxnSpPr/>
          <p:nvPr/>
        </p:nvCxnSpPr>
        <p:spPr>
          <a:xfrm flipV="1">
            <a:off x="5828822" y="4246148"/>
            <a:ext cx="1626034" cy="490139"/>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76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7" name="Rectangle 7"/>
          <p:cNvSpPr>
            <a:spLocks noGrp="1" noChangeArrowheads="1"/>
          </p:cNvSpPr>
          <p:nvPr>
            <p:ph type="title"/>
          </p:nvPr>
        </p:nvSpPr>
        <p:spPr/>
        <p:txBody>
          <a:bodyPr/>
          <a:lstStyle/>
          <a:p>
            <a:r>
              <a:rPr lang="en-US" altLang="zh-CN" b="1" dirty="0">
                <a:solidFill>
                  <a:srgbClr val="7030A0"/>
                </a:solidFill>
                <a:latin typeface="Arial Narrow" panose="020B0606020202030204" pitchFamily="34" charset="0"/>
                <a:ea typeface="宋体" panose="02010600030101010101" pitchFamily="2" charset="-122"/>
              </a:rPr>
              <a:t>Architecture-Based Software Development</a:t>
            </a:r>
          </a:p>
        </p:txBody>
      </p:sp>
      <p:sp>
        <p:nvSpPr>
          <p:cNvPr id="2" name="灯片编号占位符 1"/>
          <p:cNvSpPr>
            <a:spLocks noGrp="1"/>
          </p:cNvSpPr>
          <p:nvPr>
            <p:ph type="sldNum" sz="quarter" idx="12"/>
          </p:nvPr>
        </p:nvSpPr>
        <p:spPr/>
        <p:txBody>
          <a:bodyPr/>
          <a:lstStyle/>
          <a:p>
            <a:fld id="{BADD0E2E-9C5E-483C-A9CB-99F9770D2144}" type="slidenum">
              <a:rPr lang="zh-CN" altLang="en-US" smtClean="0"/>
              <a:pPr/>
              <a:t>16</a:t>
            </a:fld>
            <a:endParaRPr lang="en-US" altLang="zh-CN" dirty="0"/>
          </a:p>
        </p:txBody>
      </p:sp>
      <p:pic>
        <p:nvPicPr>
          <p:cNvPr id="10240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0270" y="1412776"/>
            <a:ext cx="4537075" cy="2524719"/>
          </a:xfrm>
          <a:prstGeom prst="rect">
            <a:avLst/>
          </a:prstGeom>
          <a:solidFill>
            <a:srgbClr val="EAEAEA"/>
          </a:solidFill>
          <a:ln w="9525">
            <a:solidFill>
              <a:schemeClr val="accent2"/>
            </a:solidFill>
            <a:miter lim="800000"/>
            <a:headEnd/>
            <a:tailEnd/>
          </a:ln>
        </p:spPr>
      </p:pic>
      <p:pic>
        <p:nvPicPr>
          <p:cNvPr id="10240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0056" y="1412776"/>
            <a:ext cx="4151300" cy="5062954"/>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1950270" y="3887406"/>
            <a:ext cx="4535487" cy="2588324"/>
            <a:chOff x="426269" y="4045444"/>
            <a:chExt cx="4535487" cy="2325688"/>
          </a:xfrm>
        </p:grpSpPr>
        <p:pic>
          <p:nvPicPr>
            <p:cNvPr id="1024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69" y="4045444"/>
              <a:ext cx="4535487" cy="2325688"/>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曲线连接符 8"/>
            <p:cNvCxnSpPr/>
            <p:nvPr/>
          </p:nvCxnSpPr>
          <p:spPr>
            <a:xfrm flipV="1">
              <a:off x="1187624" y="4293096"/>
              <a:ext cx="1506388" cy="561317"/>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1961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1372193" y="3850659"/>
            <a:ext cx="1572904" cy="816935"/>
          </a:xfrm>
          <a:prstGeom prst="rect">
            <a:avLst/>
          </a:prstGeom>
        </p:spPr>
      </p:pic>
      <p:pic>
        <p:nvPicPr>
          <p:cNvPr id="13" name="图片 12"/>
          <p:cNvPicPr>
            <a:picLocks noChangeAspect="1"/>
          </p:cNvPicPr>
          <p:nvPr/>
        </p:nvPicPr>
        <p:blipFill>
          <a:blip r:embed="rId2"/>
          <a:stretch>
            <a:fillRect/>
          </a:stretch>
        </p:blipFill>
        <p:spPr>
          <a:xfrm>
            <a:off x="3025466" y="4138797"/>
            <a:ext cx="1572904" cy="816935"/>
          </a:xfrm>
          <a:prstGeom prst="rect">
            <a:avLst/>
          </a:prstGeom>
        </p:spPr>
      </p:pic>
      <p:sp>
        <p:nvSpPr>
          <p:cNvPr id="3" name="灯片编号占位符 2"/>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146" name="Picture 2" descr="https://ss3.bdstatic.com/70cFv8Sh_Q1YnxGkpoWK1HF6hhy/it/u=2925009992,3634711121&amp;fm=27&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2498" y="1811428"/>
            <a:ext cx="1569357" cy="81606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rot="20919077">
            <a:off x="2015686" y="2260132"/>
            <a:ext cx="820535" cy="1586103"/>
          </a:xfrm>
          <a:prstGeom prst="rect">
            <a:avLst/>
          </a:prstGeom>
        </p:spPr>
      </p:pic>
      <p:pic>
        <p:nvPicPr>
          <p:cNvPr id="8" name="图片 7"/>
          <p:cNvPicPr>
            <a:picLocks noChangeAspect="1"/>
          </p:cNvPicPr>
          <p:nvPr/>
        </p:nvPicPr>
        <p:blipFill>
          <a:blip r:embed="rId5"/>
          <a:stretch>
            <a:fillRect/>
          </a:stretch>
        </p:blipFill>
        <p:spPr>
          <a:xfrm>
            <a:off x="9695569" y="814369"/>
            <a:ext cx="1586103" cy="714375"/>
          </a:xfrm>
          <a:prstGeom prst="rect">
            <a:avLst/>
          </a:prstGeom>
        </p:spPr>
      </p:pic>
      <p:pic>
        <p:nvPicPr>
          <p:cNvPr id="14" name="图片 13"/>
          <p:cNvPicPr>
            <a:picLocks noChangeAspect="1"/>
          </p:cNvPicPr>
          <p:nvPr/>
        </p:nvPicPr>
        <p:blipFill>
          <a:blip r:embed="rId2"/>
          <a:stretch>
            <a:fillRect/>
          </a:stretch>
        </p:blipFill>
        <p:spPr>
          <a:xfrm>
            <a:off x="1806472" y="1612240"/>
            <a:ext cx="1572904" cy="816935"/>
          </a:xfrm>
          <a:prstGeom prst="rect">
            <a:avLst/>
          </a:prstGeom>
        </p:spPr>
      </p:pic>
      <p:pic>
        <p:nvPicPr>
          <p:cNvPr id="9" name="图片 8"/>
          <p:cNvPicPr>
            <a:picLocks noChangeAspect="1"/>
          </p:cNvPicPr>
          <p:nvPr/>
        </p:nvPicPr>
        <p:blipFill>
          <a:blip r:embed="rId2"/>
          <a:stretch>
            <a:fillRect/>
          </a:stretch>
        </p:blipFill>
        <p:spPr>
          <a:xfrm>
            <a:off x="8138808" y="5793563"/>
            <a:ext cx="1572904" cy="816935"/>
          </a:xfrm>
          <a:prstGeom prst="rect">
            <a:avLst/>
          </a:prstGeom>
        </p:spPr>
      </p:pic>
      <p:pic>
        <p:nvPicPr>
          <p:cNvPr id="17" name="图片 16"/>
          <p:cNvPicPr>
            <a:picLocks noChangeAspect="1"/>
          </p:cNvPicPr>
          <p:nvPr/>
        </p:nvPicPr>
        <p:blipFill>
          <a:blip r:embed="rId6"/>
          <a:stretch>
            <a:fillRect/>
          </a:stretch>
        </p:blipFill>
        <p:spPr>
          <a:xfrm>
            <a:off x="6207524" y="4674819"/>
            <a:ext cx="1152525" cy="714375"/>
          </a:xfrm>
          <a:prstGeom prst="rect">
            <a:avLst/>
          </a:prstGeom>
        </p:spPr>
      </p:pic>
      <p:pic>
        <p:nvPicPr>
          <p:cNvPr id="18" name="图片 17"/>
          <p:cNvPicPr>
            <a:picLocks noChangeAspect="1"/>
          </p:cNvPicPr>
          <p:nvPr/>
        </p:nvPicPr>
        <p:blipFill>
          <a:blip r:embed="rId7"/>
          <a:stretch>
            <a:fillRect/>
          </a:stretch>
        </p:blipFill>
        <p:spPr>
          <a:xfrm>
            <a:off x="9912499" y="2900588"/>
            <a:ext cx="1152244" cy="719390"/>
          </a:xfrm>
          <a:prstGeom prst="rect">
            <a:avLst/>
          </a:prstGeom>
        </p:spPr>
      </p:pic>
      <p:pic>
        <p:nvPicPr>
          <p:cNvPr id="22" name="图片 21"/>
          <p:cNvPicPr>
            <a:picLocks noChangeAspect="1"/>
          </p:cNvPicPr>
          <p:nvPr/>
        </p:nvPicPr>
        <p:blipFill>
          <a:blip r:embed="rId7"/>
          <a:stretch>
            <a:fillRect/>
          </a:stretch>
        </p:blipFill>
        <p:spPr>
          <a:xfrm>
            <a:off x="3137208" y="5074173"/>
            <a:ext cx="1152244" cy="719390"/>
          </a:xfrm>
          <a:prstGeom prst="rect">
            <a:avLst/>
          </a:prstGeom>
        </p:spPr>
      </p:pic>
      <p:pic>
        <p:nvPicPr>
          <p:cNvPr id="23" name="图片 22"/>
          <p:cNvPicPr>
            <a:picLocks noChangeAspect="1"/>
          </p:cNvPicPr>
          <p:nvPr/>
        </p:nvPicPr>
        <p:blipFill>
          <a:blip r:embed="rId7"/>
          <a:stretch>
            <a:fillRect/>
          </a:stretch>
        </p:blipFill>
        <p:spPr>
          <a:xfrm>
            <a:off x="3506251" y="3142964"/>
            <a:ext cx="1152244" cy="719390"/>
          </a:xfrm>
          <a:prstGeom prst="rect">
            <a:avLst/>
          </a:prstGeom>
        </p:spPr>
      </p:pic>
      <p:pic>
        <p:nvPicPr>
          <p:cNvPr id="24" name="图片 23"/>
          <p:cNvPicPr>
            <a:picLocks noChangeAspect="1"/>
          </p:cNvPicPr>
          <p:nvPr/>
        </p:nvPicPr>
        <p:blipFill>
          <a:blip r:embed="rId4"/>
          <a:stretch>
            <a:fillRect/>
          </a:stretch>
        </p:blipFill>
        <p:spPr>
          <a:xfrm rot="922165">
            <a:off x="4575192" y="5339352"/>
            <a:ext cx="820535" cy="1586103"/>
          </a:xfrm>
          <a:prstGeom prst="rect">
            <a:avLst/>
          </a:prstGeom>
        </p:spPr>
      </p:pic>
      <p:pic>
        <p:nvPicPr>
          <p:cNvPr id="25" name="图片 24"/>
          <p:cNvPicPr>
            <a:picLocks noChangeAspect="1"/>
          </p:cNvPicPr>
          <p:nvPr/>
        </p:nvPicPr>
        <p:blipFill>
          <a:blip r:embed="rId4"/>
          <a:stretch>
            <a:fillRect/>
          </a:stretch>
        </p:blipFill>
        <p:spPr>
          <a:xfrm rot="1782378">
            <a:off x="1748379" y="5021256"/>
            <a:ext cx="820535" cy="1586103"/>
          </a:xfrm>
          <a:prstGeom prst="rect">
            <a:avLst/>
          </a:prstGeom>
        </p:spPr>
      </p:pic>
      <p:pic>
        <p:nvPicPr>
          <p:cNvPr id="26" name="图片 25"/>
          <p:cNvPicPr>
            <a:picLocks noChangeAspect="1"/>
          </p:cNvPicPr>
          <p:nvPr/>
        </p:nvPicPr>
        <p:blipFill>
          <a:blip r:embed="rId4"/>
          <a:stretch>
            <a:fillRect/>
          </a:stretch>
        </p:blipFill>
        <p:spPr>
          <a:xfrm rot="19088123">
            <a:off x="7991204" y="4105052"/>
            <a:ext cx="820535" cy="1586103"/>
          </a:xfrm>
          <a:prstGeom prst="rect">
            <a:avLst/>
          </a:prstGeom>
        </p:spPr>
      </p:pic>
      <p:pic>
        <p:nvPicPr>
          <p:cNvPr id="27" name="图片 26"/>
          <p:cNvPicPr>
            <a:picLocks noChangeAspect="1"/>
          </p:cNvPicPr>
          <p:nvPr/>
        </p:nvPicPr>
        <p:blipFill>
          <a:blip r:embed="rId4"/>
          <a:stretch>
            <a:fillRect/>
          </a:stretch>
        </p:blipFill>
        <p:spPr>
          <a:xfrm rot="19088123">
            <a:off x="8694128" y="1958961"/>
            <a:ext cx="820535" cy="1586103"/>
          </a:xfrm>
          <a:prstGeom prst="rect">
            <a:avLst/>
          </a:prstGeom>
          <a:solidFill>
            <a:schemeClr val="accent2"/>
          </a:solidFill>
        </p:spPr>
      </p:pic>
      <p:pic>
        <p:nvPicPr>
          <p:cNvPr id="28" name="图片 27"/>
          <p:cNvPicPr>
            <a:picLocks noChangeAspect="1"/>
          </p:cNvPicPr>
          <p:nvPr/>
        </p:nvPicPr>
        <p:blipFill>
          <a:blip r:embed="rId5"/>
          <a:stretch>
            <a:fillRect/>
          </a:stretch>
        </p:blipFill>
        <p:spPr>
          <a:xfrm>
            <a:off x="5962166" y="5759045"/>
            <a:ext cx="1564099" cy="714375"/>
          </a:xfrm>
          <a:prstGeom prst="rect">
            <a:avLst/>
          </a:prstGeom>
        </p:spPr>
      </p:pic>
      <p:pic>
        <p:nvPicPr>
          <p:cNvPr id="20" name="图片 19"/>
          <p:cNvPicPr>
            <a:picLocks noChangeAspect="1"/>
          </p:cNvPicPr>
          <p:nvPr/>
        </p:nvPicPr>
        <p:blipFill>
          <a:blip r:embed="rId8"/>
          <a:stretch>
            <a:fillRect/>
          </a:stretch>
        </p:blipFill>
        <p:spPr>
          <a:xfrm>
            <a:off x="3133237" y="5972286"/>
            <a:ext cx="1142857" cy="885714"/>
          </a:xfrm>
          <a:prstGeom prst="rect">
            <a:avLst/>
          </a:prstGeom>
        </p:spPr>
      </p:pic>
      <p:pic>
        <p:nvPicPr>
          <p:cNvPr id="21" name="图片 20"/>
          <p:cNvPicPr>
            <a:picLocks noChangeAspect="1"/>
          </p:cNvPicPr>
          <p:nvPr/>
        </p:nvPicPr>
        <p:blipFill>
          <a:blip r:embed="rId9"/>
          <a:stretch>
            <a:fillRect/>
          </a:stretch>
        </p:blipFill>
        <p:spPr>
          <a:xfrm>
            <a:off x="8308657" y="522671"/>
            <a:ext cx="1066667" cy="1409524"/>
          </a:xfrm>
          <a:prstGeom prst="rect">
            <a:avLst/>
          </a:prstGeom>
        </p:spPr>
      </p:pic>
      <p:pic>
        <p:nvPicPr>
          <p:cNvPr id="31" name="图片 30"/>
          <p:cNvPicPr>
            <a:picLocks noChangeAspect="1"/>
          </p:cNvPicPr>
          <p:nvPr/>
        </p:nvPicPr>
        <p:blipFill>
          <a:blip r:embed="rId9"/>
          <a:stretch>
            <a:fillRect/>
          </a:stretch>
        </p:blipFill>
        <p:spPr>
          <a:xfrm flipH="1">
            <a:off x="3674732" y="1580188"/>
            <a:ext cx="1004145" cy="1409524"/>
          </a:xfrm>
          <a:prstGeom prst="rect">
            <a:avLst/>
          </a:prstGeom>
        </p:spPr>
      </p:pic>
      <p:pic>
        <p:nvPicPr>
          <p:cNvPr id="33" name="图片 32"/>
          <p:cNvPicPr>
            <a:picLocks noChangeAspect="1"/>
          </p:cNvPicPr>
          <p:nvPr/>
        </p:nvPicPr>
        <p:blipFill>
          <a:blip r:embed="rId9"/>
          <a:stretch>
            <a:fillRect/>
          </a:stretch>
        </p:blipFill>
        <p:spPr>
          <a:xfrm>
            <a:off x="10153567" y="5266593"/>
            <a:ext cx="1066667" cy="1409524"/>
          </a:xfrm>
          <a:prstGeom prst="rect">
            <a:avLst/>
          </a:prstGeom>
        </p:spPr>
      </p:pic>
      <p:pic>
        <p:nvPicPr>
          <p:cNvPr id="35" name="图片 34"/>
          <p:cNvPicPr>
            <a:picLocks noChangeAspect="1"/>
          </p:cNvPicPr>
          <p:nvPr/>
        </p:nvPicPr>
        <p:blipFill>
          <a:blip r:embed="rId9"/>
          <a:stretch>
            <a:fillRect/>
          </a:stretch>
        </p:blipFill>
        <p:spPr>
          <a:xfrm flipH="1">
            <a:off x="4718783" y="3942018"/>
            <a:ext cx="1088434" cy="1409524"/>
          </a:xfrm>
          <a:prstGeom prst="rect">
            <a:avLst/>
          </a:prstGeom>
        </p:spPr>
      </p:pic>
      <p:pic>
        <p:nvPicPr>
          <p:cNvPr id="36" name="图片 35"/>
          <p:cNvPicPr>
            <a:picLocks noChangeAspect="1"/>
          </p:cNvPicPr>
          <p:nvPr/>
        </p:nvPicPr>
        <p:blipFill>
          <a:blip r:embed="rId9"/>
          <a:stretch>
            <a:fillRect/>
          </a:stretch>
        </p:blipFill>
        <p:spPr>
          <a:xfrm>
            <a:off x="8747547" y="3554364"/>
            <a:ext cx="1066667" cy="1409524"/>
          </a:xfrm>
          <a:prstGeom prst="rect">
            <a:avLst/>
          </a:prstGeom>
        </p:spPr>
      </p:pic>
      <p:pic>
        <p:nvPicPr>
          <p:cNvPr id="32" name="图片 31"/>
          <p:cNvPicPr>
            <a:picLocks noChangeAspect="1"/>
          </p:cNvPicPr>
          <p:nvPr/>
        </p:nvPicPr>
        <p:blipFill>
          <a:blip r:embed="rId4"/>
          <a:stretch>
            <a:fillRect/>
          </a:stretch>
        </p:blipFill>
        <p:spPr>
          <a:xfrm rot="3202890">
            <a:off x="10023856" y="3772219"/>
            <a:ext cx="820535" cy="1586103"/>
          </a:xfrm>
          <a:prstGeom prst="rect">
            <a:avLst/>
          </a:prstGeom>
        </p:spPr>
      </p:pic>
      <p:cxnSp>
        <p:nvCxnSpPr>
          <p:cNvPr id="16" name="曲线连接符 15"/>
          <p:cNvCxnSpPr>
            <a:stCxn id="14" idx="1"/>
            <a:endCxn id="5" idx="1"/>
          </p:cNvCxnSpPr>
          <p:nvPr/>
        </p:nvCxnSpPr>
        <p:spPr>
          <a:xfrm rot="10800000" flipH="1" flipV="1">
            <a:off x="1806472" y="2020708"/>
            <a:ext cx="217236" cy="1113208"/>
          </a:xfrm>
          <a:prstGeom prst="curvedConnector3">
            <a:avLst>
              <a:gd name="adj1" fmla="val -105231"/>
            </a:avLst>
          </a:prstGeom>
        </p:spPr>
        <p:style>
          <a:lnRef idx="1">
            <a:schemeClr val="accent1"/>
          </a:lnRef>
          <a:fillRef idx="0">
            <a:schemeClr val="accent1"/>
          </a:fillRef>
          <a:effectRef idx="0">
            <a:schemeClr val="accent1"/>
          </a:effectRef>
          <a:fontRef idx="minor">
            <a:schemeClr val="tx1"/>
          </a:fontRef>
        </p:style>
      </p:cxnSp>
      <p:cxnSp>
        <p:nvCxnSpPr>
          <p:cNvPr id="38" name="曲线连接符 37"/>
          <p:cNvCxnSpPr>
            <a:stCxn id="14" idx="0"/>
            <a:endCxn id="31" idx="0"/>
          </p:cNvCxnSpPr>
          <p:nvPr/>
        </p:nvCxnSpPr>
        <p:spPr>
          <a:xfrm rot="5400000" flipH="1" flipV="1">
            <a:off x="3368838" y="804274"/>
            <a:ext cx="32052" cy="1583880"/>
          </a:xfrm>
          <a:prstGeom prst="curvedConnector3">
            <a:avLst>
              <a:gd name="adj1" fmla="val 813216"/>
            </a:avLst>
          </a:prstGeom>
        </p:spPr>
        <p:style>
          <a:lnRef idx="1">
            <a:schemeClr val="accent1"/>
          </a:lnRef>
          <a:fillRef idx="0">
            <a:schemeClr val="accent1"/>
          </a:fillRef>
          <a:effectRef idx="0">
            <a:schemeClr val="accent1"/>
          </a:effectRef>
          <a:fontRef idx="minor">
            <a:schemeClr val="tx1"/>
          </a:fontRef>
        </p:style>
      </p:cxnSp>
      <p:cxnSp>
        <p:nvCxnSpPr>
          <p:cNvPr id="42" name="曲线连接符 41"/>
          <p:cNvCxnSpPr>
            <a:stCxn id="31" idx="1"/>
            <a:endCxn id="35" idx="0"/>
          </p:cNvCxnSpPr>
          <p:nvPr/>
        </p:nvCxnSpPr>
        <p:spPr>
          <a:xfrm>
            <a:off x="4678877" y="2284950"/>
            <a:ext cx="584123" cy="1657068"/>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45" name="曲线连接符 44"/>
          <p:cNvCxnSpPr>
            <a:stCxn id="31" idx="1"/>
          </p:cNvCxnSpPr>
          <p:nvPr/>
        </p:nvCxnSpPr>
        <p:spPr>
          <a:xfrm flipV="1">
            <a:off x="4678877" y="1212217"/>
            <a:ext cx="3569054" cy="107273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9" name="曲线连接符 48"/>
          <p:cNvCxnSpPr>
            <a:stCxn id="31" idx="3"/>
          </p:cNvCxnSpPr>
          <p:nvPr/>
        </p:nvCxnSpPr>
        <p:spPr>
          <a:xfrm rot="10800000" flipV="1">
            <a:off x="2681718" y="2284950"/>
            <a:ext cx="993015" cy="73047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15" idx="1"/>
            <a:endCxn id="25" idx="1"/>
          </p:cNvCxnSpPr>
          <p:nvPr/>
        </p:nvCxnSpPr>
        <p:spPr>
          <a:xfrm rot="10800000" flipH="1" flipV="1">
            <a:off x="1372193" y="4259126"/>
            <a:ext cx="430104" cy="1351871"/>
          </a:xfrm>
          <a:prstGeom prst="curvedConnector3">
            <a:avLst>
              <a:gd name="adj1" fmla="val -53150"/>
            </a:avLst>
          </a:prstGeom>
        </p:spPr>
        <p:style>
          <a:lnRef idx="1">
            <a:schemeClr val="accent1"/>
          </a:lnRef>
          <a:fillRef idx="0">
            <a:schemeClr val="accent1"/>
          </a:fillRef>
          <a:effectRef idx="0">
            <a:schemeClr val="accent1"/>
          </a:effectRef>
          <a:fontRef idx="minor">
            <a:schemeClr val="tx1"/>
          </a:fontRef>
        </p:style>
      </p:cxnSp>
      <p:cxnSp>
        <p:nvCxnSpPr>
          <p:cNvPr id="54" name="曲线连接符 53"/>
          <p:cNvCxnSpPr>
            <a:endCxn id="23" idx="1"/>
          </p:cNvCxnSpPr>
          <p:nvPr/>
        </p:nvCxnSpPr>
        <p:spPr>
          <a:xfrm flipV="1">
            <a:off x="2614017" y="3502659"/>
            <a:ext cx="892234" cy="3480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6" name="曲线连接符 55"/>
          <p:cNvCxnSpPr>
            <a:stCxn id="31" idx="2"/>
            <a:endCxn id="23" idx="0"/>
          </p:cNvCxnSpPr>
          <p:nvPr/>
        </p:nvCxnSpPr>
        <p:spPr>
          <a:xfrm rot="5400000">
            <a:off x="4052963" y="3019123"/>
            <a:ext cx="153252" cy="9443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8" name="曲线连接符 57"/>
          <p:cNvCxnSpPr>
            <a:stCxn id="23" idx="2"/>
            <a:endCxn id="13" idx="0"/>
          </p:cNvCxnSpPr>
          <p:nvPr/>
        </p:nvCxnSpPr>
        <p:spPr>
          <a:xfrm rot="5400000">
            <a:off x="3808925" y="3865348"/>
            <a:ext cx="276443" cy="27045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0" name="曲线连接符 59"/>
          <p:cNvCxnSpPr>
            <a:endCxn id="35" idx="3"/>
          </p:cNvCxnSpPr>
          <p:nvPr/>
        </p:nvCxnSpPr>
        <p:spPr>
          <a:xfrm rot="16200000" flipH="1">
            <a:off x="4023077" y="3951073"/>
            <a:ext cx="788581" cy="602832"/>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3" name="曲线连接符 62"/>
          <p:cNvCxnSpPr>
            <a:stCxn id="25" idx="3"/>
          </p:cNvCxnSpPr>
          <p:nvPr/>
        </p:nvCxnSpPr>
        <p:spPr>
          <a:xfrm>
            <a:off x="2514995" y="6017618"/>
            <a:ext cx="789380" cy="39752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45" name="曲线连接符 6144"/>
          <p:cNvCxnSpPr>
            <a:stCxn id="35" idx="1"/>
            <a:endCxn id="27" idx="1"/>
          </p:cNvCxnSpPr>
          <p:nvPr/>
        </p:nvCxnSpPr>
        <p:spPr>
          <a:xfrm flipV="1">
            <a:off x="5807217" y="3025814"/>
            <a:ext cx="2991643" cy="1620966"/>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48" name="直接连接符 6147"/>
          <p:cNvCxnSpPr>
            <a:stCxn id="23" idx="3"/>
            <a:endCxn id="27" idx="0"/>
          </p:cNvCxnSpPr>
          <p:nvPr/>
        </p:nvCxnSpPr>
        <p:spPr>
          <a:xfrm flipV="1">
            <a:off x="4658495" y="2161408"/>
            <a:ext cx="3916640" cy="1341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50" name="曲线连接符 6149"/>
          <p:cNvCxnSpPr>
            <a:stCxn id="21" idx="0"/>
            <a:endCxn id="8" idx="0"/>
          </p:cNvCxnSpPr>
          <p:nvPr/>
        </p:nvCxnSpPr>
        <p:spPr>
          <a:xfrm rot="16200000" flipH="1">
            <a:off x="9519457" y="-154795"/>
            <a:ext cx="291698" cy="1646630"/>
          </a:xfrm>
          <a:prstGeom prst="curvedConnector3">
            <a:avLst>
              <a:gd name="adj1" fmla="val -78369"/>
            </a:avLst>
          </a:prstGeom>
        </p:spPr>
        <p:style>
          <a:lnRef idx="1">
            <a:schemeClr val="accent1"/>
          </a:lnRef>
          <a:fillRef idx="0">
            <a:schemeClr val="accent1"/>
          </a:fillRef>
          <a:effectRef idx="0">
            <a:schemeClr val="accent1"/>
          </a:effectRef>
          <a:fontRef idx="minor">
            <a:schemeClr val="tx1"/>
          </a:fontRef>
        </p:style>
      </p:cxnSp>
      <p:cxnSp>
        <p:nvCxnSpPr>
          <p:cNvPr id="6153" name="曲线连接符 6152"/>
          <p:cNvCxnSpPr>
            <a:stCxn id="8" idx="3"/>
            <a:endCxn id="6146" idx="3"/>
          </p:cNvCxnSpPr>
          <p:nvPr/>
        </p:nvCxnSpPr>
        <p:spPr>
          <a:xfrm flipH="1">
            <a:off x="11221855" y="1171557"/>
            <a:ext cx="59817" cy="1047904"/>
          </a:xfrm>
          <a:prstGeom prst="curvedConnector3">
            <a:avLst>
              <a:gd name="adj1" fmla="val -382166"/>
            </a:avLst>
          </a:prstGeom>
        </p:spPr>
        <p:style>
          <a:lnRef idx="1">
            <a:schemeClr val="accent1"/>
          </a:lnRef>
          <a:fillRef idx="0">
            <a:schemeClr val="accent1"/>
          </a:fillRef>
          <a:effectRef idx="0">
            <a:schemeClr val="accent1"/>
          </a:effectRef>
          <a:fontRef idx="minor">
            <a:schemeClr val="tx1"/>
          </a:fontRef>
        </p:style>
      </p:cxnSp>
      <p:cxnSp>
        <p:nvCxnSpPr>
          <p:cNvPr id="6155" name="曲线连接符 6154"/>
          <p:cNvCxnSpPr>
            <a:stCxn id="6146" idx="3"/>
            <a:endCxn id="18" idx="3"/>
          </p:cNvCxnSpPr>
          <p:nvPr/>
        </p:nvCxnSpPr>
        <p:spPr>
          <a:xfrm flipH="1">
            <a:off x="11064743" y="2219461"/>
            <a:ext cx="157112" cy="1040822"/>
          </a:xfrm>
          <a:prstGeom prst="curvedConnector3">
            <a:avLst>
              <a:gd name="adj1" fmla="val -145501"/>
            </a:avLst>
          </a:prstGeom>
        </p:spPr>
        <p:style>
          <a:lnRef idx="1">
            <a:schemeClr val="accent1"/>
          </a:lnRef>
          <a:fillRef idx="0">
            <a:schemeClr val="accent1"/>
          </a:fillRef>
          <a:effectRef idx="0">
            <a:schemeClr val="accent1"/>
          </a:effectRef>
          <a:fontRef idx="minor">
            <a:schemeClr val="tx1"/>
          </a:fontRef>
        </p:style>
      </p:cxnSp>
      <p:cxnSp>
        <p:nvCxnSpPr>
          <p:cNvPr id="6157" name="曲线连接符 6156"/>
          <p:cNvCxnSpPr>
            <a:stCxn id="18" idx="3"/>
            <a:endCxn id="32" idx="0"/>
          </p:cNvCxnSpPr>
          <p:nvPr/>
        </p:nvCxnSpPr>
        <p:spPr>
          <a:xfrm>
            <a:off x="11064743" y="3260283"/>
            <a:ext cx="5904" cy="831945"/>
          </a:xfrm>
          <a:prstGeom prst="curvedConnector3">
            <a:avLst>
              <a:gd name="adj1" fmla="val 38719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59" name="曲线连接符 6158"/>
          <p:cNvCxnSpPr>
            <a:stCxn id="32" idx="0"/>
            <a:endCxn id="33" idx="3"/>
          </p:cNvCxnSpPr>
          <p:nvPr/>
        </p:nvCxnSpPr>
        <p:spPr>
          <a:xfrm>
            <a:off x="11070647" y="4092228"/>
            <a:ext cx="149587" cy="1879127"/>
          </a:xfrm>
          <a:prstGeom prst="curvedConnector3">
            <a:avLst>
              <a:gd name="adj1" fmla="val 252821"/>
            </a:avLst>
          </a:prstGeom>
        </p:spPr>
        <p:style>
          <a:lnRef idx="1">
            <a:schemeClr val="accent1"/>
          </a:lnRef>
          <a:fillRef idx="0">
            <a:schemeClr val="accent1"/>
          </a:fillRef>
          <a:effectRef idx="0">
            <a:schemeClr val="accent1"/>
          </a:effectRef>
          <a:fontRef idx="minor">
            <a:schemeClr val="tx1"/>
          </a:fontRef>
        </p:style>
      </p:cxnSp>
      <p:cxnSp>
        <p:nvCxnSpPr>
          <p:cNvPr id="6161" name="曲线连接符 6160"/>
          <p:cNvCxnSpPr>
            <a:stCxn id="8" idx="1"/>
          </p:cNvCxnSpPr>
          <p:nvPr/>
        </p:nvCxnSpPr>
        <p:spPr>
          <a:xfrm rot="10800000" flipV="1">
            <a:off x="9209041" y="1171556"/>
            <a:ext cx="486528" cy="32067"/>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63" name="曲线连接符 6162"/>
          <p:cNvCxnSpPr>
            <a:stCxn id="8" idx="2"/>
          </p:cNvCxnSpPr>
          <p:nvPr/>
        </p:nvCxnSpPr>
        <p:spPr>
          <a:xfrm rot="5400000">
            <a:off x="10252733" y="1710134"/>
            <a:ext cx="417278" cy="54498"/>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65" name="曲线连接符 6164"/>
          <p:cNvCxnSpPr>
            <a:stCxn id="27" idx="3"/>
            <a:endCxn id="6146" idx="1"/>
          </p:cNvCxnSpPr>
          <p:nvPr/>
        </p:nvCxnSpPr>
        <p:spPr>
          <a:xfrm flipV="1">
            <a:off x="9409932" y="2219461"/>
            <a:ext cx="242566" cy="25875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67" name="曲线连接符 6166"/>
          <p:cNvCxnSpPr>
            <a:stCxn id="27" idx="3"/>
            <a:endCxn id="18" idx="0"/>
          </p:cNvCxnSpPr>
          <p:nvPr/>
        </p:nvCxnSpPr>
        <p:spPr>
          <a:xfrm>
            <a:off x="9409932" y="2478212"/>
            <a:ext cx="1078689" cy="422376"/>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169" name="曲线连接符 6168"/>
          <p:cNvCxnSpPr>
            <a:stCxn id="36" idx="3"/>
            <a:endCxn id="18" idx="2"/>
          </p:cNvCxnSpPr>
          <p:nvPr/>
        </p:nvCxnSpPr>
        <p:spPr>
          <a:xfrm flipV="1">
            <a:off x="9814214" y="3619978"/>
            <a:ext cx="674407" cy="639148"/>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171" name="曲线连接符 6170"/>
          <p:cNvCxnSpPr>
            <a:stCxn id="36" idx="0"/>
            <a:endCxn id="26" idx="0"/>
          </p:cNvCxnSpPr>
          <p:nvPr/>
        </p:nvCxnSpPr>
        <p:spPr>
          <a:xfrm rot="16200000" flipH="1" flipV="1">
            <a:off x="8199978" y="3226596"/>
            <a:ext cx="753135" cy="1408670"/>
          </a:xfrm>
          <a:prstGeom prst="curvedConnector3">
            <a:avLst>
              <a:gd name="adj1" fmla="val -30353"/>
            </a:avLst>
          </a:prstGeom>
        </p:spPr>
        <p:style>
          <a:lnRef idx="1">
            <a:schemeClr val="accent1"/>
          </a:lnRef>
          <a:fillRef idx="0">
            <a:schemeClr val="accent1"/>
          </a:fillRef>
          <a:effectRef idx="0">
            <a:schemeClr val="accent1"/>
          </a:effectRef>
          <a:fontRef idx="minor">
            <a:schemeClr val="tx1"/>
          </a:fontRef>
        </p:style>
      </p:cxnSp>
      <p:cxnSp>
        <p:nvCxnSpPr>
          <p:cNvPr id="6176" name="直接连接符 6175"/>
          <p:cNvCxnSpPr>
            <a:stCxn id="17" idx="3"/>
          </p:cNvCxnSpPr>
          <p:nvPr/>
        </p:nvCxnSpPr>
        <p:spPr>
          <a:xfrm>
            <a:off x="7360049" y="5032007"/>
            <a:ext cx="948608" cy="42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78" name="直接连接符 6177"/>
          <p:cNvCxnSpPr>
            <a:stCxn id="26" idx="2"/>
          </p:cNvCxnSpPr>
          <p:nvPr/>
        </p:nvCxnSpPr>
        <p:spPr>
          <a:xfrm>
            <a:off x="8930733" y="5488708"/>
            <a:ext cx="1374597" cy="698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81" name="直接连接符 6180"/>
          <p:cNvCxnSpPr>
            <a:stCxn id="24" idx="3"/>
            <a:endCxn id="28" idx="1"/>
          </p:cNvCxnSpPr>
          <p:nvPr/>
        </p:nvCxnSpPr>
        <p:spPr>
          <a:xfrm flipV="1">
            <a:off x="5381054" y="6116233"/>
            <a:ext cx="581112" cy="124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90" name="直接连接符 6189"/>
          <p:cNvCxnSpPr>
            <a:stCxn id="17" idx="2"/>
            <a:endCxn id="28" idx="0"/>
          </p:cNvCxnSpPr>
          <p:nvPr/>
        </p:nvCxnSpPr>
        <p:spPr>
          <a:xfrm flipH="1">
            <a:off x="6744216" y="5389194"/>
            <a:ext cx="39571" cy="369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92" name="曲线连接符 6191"/>
          <p:cNvCxnSpPr>
            <a:stCxn id="28" idx="3"/>
          </p:cNvCxnSpPr>
          <p:nvPr/>
        </p:nvCxnSpPr>
        <p:spPr>
          <a:xfrm>
            <a:off x="7526265" y="6116233"/>
            <a:ext cx="917080" cy="7139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94" name="曲线连接符 6193"/>
          <p:cNvCxnSpPr/>
          <p:nvPr/>
        </p:nvCxnSpPr>
        <p:spPr>
          <a:xfrm>
            <a:off x="9711712" y="6241142"/>
            <a:ext cx="593618"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96" name="曲线连接符 6195"/>
          <p:cNvCxnSpPr>
            <a:stCxn id="22" idx="3"/>
            <a:endCxn id="24" idx="1"/>
          </p:cNvCxnSpPr>
          <p:nvPr/>
        </p:nvCxnSpPr>
        <p:spPr>
          <a:xfrm>
            <a:off x="4289452" y="5433868"/>
            <a:ext cx="300412" cy="58979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779799" y="1308826"/>
            <a:ext cx="1814294" cy="2677656"/>
          </a:xfrm>
          <a:prstGeom prst="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285750" indent="-285750">
              <a:buFont typeface="Wingdings" panose="05000000000000000000" pitchFamily="2" charset="2"/>
              <a:buChar char="ü"/>
            </a:pPr>
            <a:r>
              <a:rPr lang="en-US" altLang="zh-CN" dirty="0">
                <a:solidFill>
                  <a:srgbClr val="C00000"/>
                </a:solidFill>
              </a:rPr>
              <a:t>Printer</a:t>
            </a:r>
          </a:p>
          <a:p>
            <a:pPr marL="285750" indent="-285750">
              <a:buFont typeface="Wingdings" panose="05000000000000000000" pitchFamily="2" charset="2"/>
              <a:buChar char="ü"/>
            </a:pPr>
            <a:r>
              <a:rPr lang="en-US" altLang="zh-CN" dirty="0">
                <a:solidFill>
                  <a:srgbClr val="C00000"/>
                </a:solidFill>
              </a:rPr>
              <a:t>Radio</a:t>
            </a:r>
          </a:p>
          <a:p>
            <a:pPr marL="285750" indent="-285750">
              <a:buFont typeface="Wingdings" panose="05000000000000000000" pitchFamily="2" charset="2"/>
              <a:buChar char="ü"/>
            </a:pPr>
            <a:r>
              <a:rPr lang="en-US" altLang="zh-CN" dirty="0">
                <a:solidFill>
                  <a:srgbClr val="C00000"/>
                </a:solidFill>
              </a:rPr>
              <a:t>Computer</a:t>
            </a:r>
          </a:p>
          <a:p>
            <a:pPr marL="285750" indent="-285750">
              <a:buFont typeface="Wingdings" panose="05000000000000000000" pitchFamily="2" charset="2"/>
              <a:buChar char="ü"/>
            </a:pPr>
            <a:r>
              <a:rPr lang="en-US" altLang="zh-CN" dirty="0">
                <a:solidFill>
                  <a:srgbClr val="C00000"/>
                </a:solidFill>
              </a:rPr>
              <a:t>Teacher</a:t>
            </a:r>
          </a:p>
          <a:p>
            <a:pPr marL="285750" indent="-285750">
              <a:buFont typeface="Wingdings" panose="05000000000000000000" pitchFamily="2" charset="2"/>
              <a:buChar char="ü"/>
            </a:pPr>
            <a:r>
              <a:rPr lang="en-US" altLang="zh-CN" dirty="0">
                <a:solidFill>
                  <a:srgbClr val="C00000"/>
                </a:solidFill>
              </a:rPr>
              <a:t>Doctor</a:t>
            </a:r>
          </a:p>
          <a:p>
            <a:pPr marL="285750" indent="-285750">
              <a:buFont typeface="Wingdings" panose="05000000000000000000" pitchFamily="2" charset="2"/>
              <a:buChar char="ü"/>
            </a:pPr>
            <a:r>
              <a:rPr lang="en-US" altLang="zh-CN" dirty="0">
                <a:solidFill>
                  <a:srgbClr val="C00000"/>
                </a:solidFill>
              </a:rPr>
              <a:t>Person</a:t>
            </a:r>
          </a:p>
          <a:p>
            <a:pPr marL="285750" indent="-285750">
              <a:buFont typeface="Wingdings" panose="05000000000000000000" pitchFamily="2" charset="2"/>
              <a:buChar char="ü"/>
            </a:pPr>
            <a:r>
              <a:rPr lang="en-US" altLang="zh-CN" dirty="0">
                <a:solidFill>
                  <a:srgbClr val="C00000"/>
                </a:solidFill>
              </a:rPr>
              <a:t>Shop</a:t>
            </a:r>
          </a:p>
          <a:p>
            <a:pPr marL="285750" indent="-285750">
              <a:buFont typeface="Wingdings" panose="05000000000000000000" pitchFamily="2" charset="2"/>
              <a:buChar char="ü"/>
            </a:pPr>
            <a:r>
              <a:rPr lang="en-US" altLang="zh-CN" dirty="0">
                <a:solidFill>
                  <a:srgbClr val="C00000"/>
                </a:solidFill>
              </a:rPr>
              <a:t>Company</a:t>
            </a:r>
          </a:p>
          <a:p>
            <a:pPr marL="285750" indent="-285750">
              <a:buFont typeface="Wingdings" panose="05000000000000000000" pitchFamily="2" charset="2"/>
              <a:buChar char="ü"/>
            </a:pPr>
            <a:r>
              <a:rPr lang="en-US" altLang="zh-CN" sz="2400" b="1" dirty="0">
                <a:solidFill>
                  <a:srgbClr val="C00000"/>
                </a:solidFill>
              </a:rPr>
              <a:t>…… </a:t>
            </a:r>
            <a:endParaRPr lang="zh-CN" altLang="en-US" sz="2400" b="1" dirty="0">
              <a:solidFill>
                <a:srgbClr val="C00000"/>
              </a:solidFill>
            </a:endParaRPr>
          </a:p>
        </p:txBody>
      </p:sp>
      <p:cxnSp>
        <p:nvCxnSpPr>
          <p:cNvPr id="6198" name="曲线连接符 6197"/>
          <p:cNvCxnSpPr>
            <a:stCxn id="20" idx="3"/>
          </p:cNvCxnSpPr>
          <p:nvPr/>
        </p:nvCxnSpPr>
        <p:spPr>
          <a:xfrm flipV="1">
            <a:off x="4276094" y="6116232"/>
            <a:ext cx="382401" cy="298911"/>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98955" y="343554"/>
            <a:ext cx="8211645" cy="741120"/>
          </a:xfrm>
        </p:spPr>
        <p:txBody>
          <a:bodyPr>
            <a:normAutofit/>
          </a:bodyPr>
          <a:lstStyle/>
          <a:p>
            <a:pPr algn="ctr"/>
            <a:r>
              <a:rPr lang="en-US" altLang="zh-CN" sz="3600" b="1" dirty="0">
                <a:solidFill>
                  <a:srgbClr val="FF0000"/>
                </a:solidFill>
                <a:effectLst>
                  <a:outerShdw blurRad="38100" dist="38100" dir="2700000" algn="tl">
                    <a:srgbClr val="000000">
                      <a:alpha val="43137"/>
                    </a:srgbClr>
                  </a:outerShdw>
                </a:effectLst>
                <a:latin typeface="Arial Narrow" panose="020B0606020202030204" pitchFamily="34" charset="0"/>
              </a:rPr>
              <a:t>Software Defined Things &amp; Internet Services</a:t>
            </a:r>
            <a:endParaRPr lang="en-US" sz="3600" b="1" dirty="0">
              <a:solidFill>
                <a:srgbClr val="FF0000"/>
              </a:solidFill>
              <a:effectLst>
                <a:outerShdw blurRad="38100" dist="38100" dir="2700000" algn="tl">
                  <a:srgbClr val="000000">
                    <a:alpha val="43137"/>
                  </a:srgbClr>
                </a:outerShdw>
              </a:effectLst>
              <a:latin typeface="Arial Narrow" panose="020B0606020202030204" pitchFamily="34" charset="0"/>
            </a:endParaRPr>
          </a:p>
        </p:txBody>
      </p:sp>
    </p:spTree>
    <p:extLst>
      <p:ext uri="{BB962C8B-B14F-4D97-AF65-F5344CB8AC3E}">
        <p14:creationId xmlns:p14="http://schemas.microsoft.com/office/powerpoint/2010/main" val="3876150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00"/>
                </a:solidFill>
                <a:effectLst>
                  <a:outerShdw blurRad="38100" dist="38100" dir="2700000" algn="tl">
                    <a:srgbClr val="000000">
                      <a:alpha val="43137"/>
                    </a:srgbClr>
                  </a:outerShdw>
                </a:effectLst>
              </a:rPr>
              <a:t>Software Defined Things </a:t>
            </a:r>
            <a:r>
              <a:rPr lang="en-US" altLang="zh-CN" b="1" dirty="0">
                <a:solidFill>
                  <a:srgbClr val="002060"/>
                </a:solidFill>
                <a:effectLst>
                  <a:outerShdw blurRad="38100" dist="38100" dir="2700000" algn="tl">
                    <a:srgbClr val="000000">
                      <a:alpha val="43137"/>
                    </a:srgbClr>
                  </a:outerShdw>
                </a:effectLst>
              </a:rPr>
              <a:t>(Example)</a:t>
            </a:r>
            <a:endParaRPr lang="zh-CN" altLang="en-US" b="1" dirty="0">
              <a:solidFill>
                <a:srgbClr val="00206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838200" y="1459865"/>
            <a:ext cx="10515600" cy="4351338"/>
          </a:xfrm>
        </p:spPr>
        <p:txBody>
          <a:bodyPr>
            <a:normAutofit/>
          </a:bodyPr>
          <a:lstStyle/>
          <a:p>
            <a:pPr marL="0" indent="0">
              <a:spcAft>
                <a:spcPts val="600"/>
              </a:spcAft>
              <a:buNone/>
            </a:pPr>
            <a:r>
              <a:rPr lang="en-US" altLang="zh-CN" b="1" dirty="0">
                <a:solidFill>
                  <a:srgbClr val="FF0000"/>
                </a:solidFill>
              </a:rPr>
              <a:t>Software Defined Thing </a:t>
            </a:r>
            <a:r>
              <a:rPr lang="en-US" altLang="zh-CN" dirty="0"/>
              <a:t>is an abstraction  of the thing, with combination of internet the object may be managed or manipulated via software. E.g.</a:t>
            </a:r>
          </a:p>
          <a:p>
            <a:pPr marL="457200" indent="-457200">
              <a:spcBef>
                <a:spcPts val="0"/>
              </a:spcBef>
            </a:pPr>
            <a:r>
              <a:rPr lang="en-US" altLang="zh-CN" sz="2600" dirty="0"/>
              <a:t>Software-defined data center</a:t>
            </a:r>
          </a:p>
          <a:p>
            <a:pPr marL="457200" indent="-457200">
              <a:spcBef>
                <a:spcPts val="0"/>
              </a:spcBef>
            </a:pPr>
            <a:r>
              <a:rPr lang="en-US" altLang="zh-CN" sz="2600" dirty="0"/>
              <a:t>Software-defined infrastructure</a:t>
            </a:r>
          </a:p>
          <a:p>
            <a:pPr marL="457200" indent="-457200">
              <a:spcBef>
                <a:spcPts val="0"/>
              </a:spcBef>
            </a:pPr>
            <a:r>
              <a:rPr lang="en-US" altLang="zh-CN" sz="2600" dirty="0"/>
              <a:t>Software-defined mobile network</a:t>
            </a:r>
          </a:p>
          <a:p>
            <a:pPr marL="457200" indent="-457200">
              <a:spcBef>
                <a:spcPts val="0"/>
              </a:spcBef>
            </a:pPr>
            <a:r>
              <a:rPr lang="en-US" altLang="zh-CN" sz="2600" dirty="0"/>
              <a:t>Software-defined networking</a:t>
            </a:r>
          </a:p>
          <a:p>
            <a:pPr marL="457200" indent="-457200">
              <a:spcBef>
                <a:spcPts val="0"/>
              </a:spcBef>
            </a:pPr>
            <a:r>
              <a:rPr lang="en-US" altLang="zh-CN" sz="2600" dirty="0"/>
              <a:t>Software-defined projector</a:t>
            </a:r>
          </a:p>
          <a:p>
            <a:pPr marL="457200" indent="-457200">
              <a:spcBef>
                <a:spcPts val="0"/>
              </a:spcBef>
            </a:pPr>
            <a:r>
              <a:rPr lang="en-US" altLang="zh-CN" sz="2600" dirty="0"/>
              <a:t>Software-defined radio</a:t>
            </a:r>
          </a:p>
          <a:p>
            <a:endParaRPr lang="zh-CN" altLang="en-US" dirty="0"/>
          </a:p>
        </p:txBody>
      </p:sp>
      <p:sp>
        <p:nvSpPr>
          <p:cNvPr id="4" name="文本框 3"/>
          <p:cNvSpPr txBox="1"/>
          <p:nvPr/>
        </p:nvSpPr>
        <p:spPr>
          <a:xfrm>
            <a:off x="6370320" y="2785428"/>
            <a:ext cx="4983480" cy="2893100"/>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t>Software Defined Printer, </a:t>
            </a:r>
          </a:p>
          <a:p>
            <a:pPr marL="457200" indent="-457200">
              <a:buFont typeface="Arial" panose="020B0604020202020204" pitchFamily="34" charset="0"/>
              <a:buChar char="•"/>
            </a:pPr>
            <a:r>
              <a:rPr lang="en-US" altLang="zh-CN" sz="2600" dirty="0"/>
              <a:t>Software Defined Doctor</a:t>
            </a:r>
          </a:p>
          <a:p>
            <a:pPr marL="457200" indent="-457200">
              <a:buFont typeface="Arial" panose="020B0604020202020204" pitchFamily="34" charset="0"/>
              <a:buChar char="•"/>
            </a:pPr>
            <a:r>
              <a:rPr lang="en-US" altLang="zh-CN" sz="2600" dirty="0"/>
              <a:t>Software Defined Taxi</a:t>
            </a:r>
          </a:p>
          <a:p>
            <a:pPr marL="457200" indent="-457200">
              <a:buFont typeface="Arial" panose="020B0604020202020204" pitchFamily="34" charset="0"/>
              <a:buChar char="•"/>
            </a:pPr>
            <a:r>
              <a:rPr lang="en-US" altLang="zh-CN" sz="2600" dirty="0"/>
              <a:t>Software Defined Friends</a:t>
            </a:r>
          </a:p>
          <a:p>
            <a:pPr marL="457200" indent="-457200">
              <a:buFont typeface="Arial" panose="020B0604020202020204" pitchFamily="34" charset="0"/>
              <a:buChar char="•"/>
            </a:pPr>
            <a:r>
              <a:rPr lang="en-US" altLang="zh-CN" sz="2600" dirty="0"/>
              <a:t>Software Defined  Meeting</a:t>
            </a:r>
          </a:p>
          <a:p>
            <a:pPr marL="457200" indent="-457200">
              <a:buFont typeface="Arial" panose="020B0604020202020204" pitchFamily="34" charset="0"/>
              <a:buChar char="•"/>
            </a:pPr>
            <a:r>
              <a:rPr lang="en-US" altLang="zh-CN" sz="2600" dirty="0"/>
              <a:t>Software Defined Computer</a:t>
            </a:r>
          </a:p>
          <a:p>
            <a:pPr marL="457200" indent="-457200">
              <a:buFont typeface="Arial" panose="020B0604020202020204" pitchFamily="34" charset="0"/>
              <a:buChar char="•"/>
            </a:pPr>
            <a:r>
              <a:rPr lang="en-US" altLang="zh-CN" sz="2600" dirty="0"/>
              <a:t>Software Defined Seattleite</a:t>
            </a:r>
          </a:p>
        </p:txBody>
      </p:sp>
    </p:spTree>
    <p:extLst>
      <p:ext uri="{BB962C8B-B14F-4D97-AF65-F5344CB8AC3E}">
        <p14:creationId xmlns:p14="http://schemas.microsoft.com/office/powerpoint/2010/main" val="2282275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00"/>
                </a:solidFill>
                <a:effectLst>
                  <a:outerShdw blurRad="38100" dist="38100" dir="2700000" algn="tl">
                    <a:srgbClr val="000000">
                      <a:alpha val="43137"/>
                    </a:srgbClr>
                  </a:outerShdw>
                </a:effectLst>
              </a:rPr>
              <a:t>Software Defined Thing </a:t>
            </a:r>
            <a:r>
              <a:rPr lang="en-US" altLang="zh-CN" b="1" dirty="0">
                <a:solidFill>
                  <a:srgbClr val="002060"/>
                </a:solidFill>
                <a:effectLst>
                  <a:outerShdw blurRad="38100" dist="38100" dir="2700000" algn="tl">
                    <a:srgbClr val="000000">
                      <a:alpha val="43137"/>
                    </a:srgbClr>
                  </a:outerShdw>
                </a:effectLst>
              </a:rPr>
              <a:t>with Multiple</a:t>
            </a:r>
            <a:r>
              <a:rPr lang="zh-CN" altLang="en-US" b="1" dirty="0">
                <a:solidFill>
                  <a:srgbClr val="002060"/>
                </a:solidFill>
                <a:effectLst>
                  <a:outerShdw blurRad="38100" dist="38100" dir="2700000" algn="tl">
                    <a:srgbClr val="000000">
                      <a:alpha val="43137"/>
                    </a:srgbClr>
                  </a:outerShdw>
                </a:effectLst>
              </a:rPr>
              <a:t> </a:t>
            </a:r>
            <a:r>
              <a:rPr lang="en-US" altLang="zh-CN" b="1" dirty="0">
                <a:solidFill>
                  <a:srgbClr val="002060"/>
                </a:solidFill>
                <a:effectLst>
                  <a:outerShdw blurRad="38100" dist="38100" dir="2700000" algn="tl">
                    <a:srgbClr val="000000">
                      <a:alpha val="43137"/>
                    </a:srgbClr>
                  </a:outerShdw>
                </a:effectLst>
              </a:rPr>
              <a:t>Views </a:t>
            </a:r>
            <a:endParaRPr lang="zh-CN" altLang="en-US" b="1" dirty="0">
              <a:solidFill>
                <a:srgbClr val="00206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838200" y="1459865"/>
            <a:ext cx="10515600" cy="4351338"/>
          </a:xfrm>
        </p:spPr>
        <p:txBody>
          <a:bodyPr>
            <a:normAutofit lnSpcReduction="10000"/>
          </a:bodyPr>
          <a:lstStyle/>
          <a:p>
            <a:pPr marL="0" indent="0">
              <a:spcAft>
                <a:spcPts val="600"/>
              </a:spcAft>
              <a:buNone/>
            </a:pPr>
            <a:r>
              <a:rPr lang="en-US" altLang="zh-CN" b="1" dirty="0">
                <a:solidFill>
                  <a:srgbClr val="FF0000"/>
                </a:solidFill>
              </a:rPr>
              <a:t>Software Defined Thing </a:t>
            </a:r>
            <a:r>
              <a:rPr lang="en-US" altLang="zh-CN" dirty="0"/>
              <a:t>in multiple views. The same thing may be defined as multiple things based-on multiple views of the thing.</a:t>
            </a:r>
          </a:p>
          <a:p>
            <a:pPr marL="0" indent="0">
              <a:spcAft>
                <a:spcPts val="600"/>
              </a:spcAft>
              <a:buNone/>
            </a:pPr>
            <a:r>
              <a:rPr lang="en-US" altLang="zh-CN" dirty="0"/>
              <a:t>E.g. A person may be defined as</a:t>
            </a:r>
          </a:p>
          <a:p>
            <a:pPr>
              <a:spcBef>
                <a:spcPts val="0"/>
              </a:spcBef>
              <a:buFont typeface="Wingdings" panose="05000000000000000000" pitchFamily="2" charset="2"/>
              <a:buChar char="ü"/>
            </a:pPr>
            <a:r>
              <a:rPr lang="en-US" altLang="zh-CN" sz="2600" dirty="0"/>
              <a:t>A  child of  his parents.</a:t>
            </a:r>
          </a:p>
          <a:p>
            <a:pPr>
              <a:spcBef>
                <a:spcPts val="0"/>
              </a:spcBef>
              <a:buFont typeface="Wingdings" panose="05000000000000000000" pitchFamily="2" charset="2"/>
              <a:buChar char="ü"/>
            </a:pPr>
            <a:r>
              <a:rPr lang="en-US" altLang="zh-CN" sz="2600" dirty="0"/>
              <a:t>A grandson of his grandparents.</a:t>
            </a:r>
          </a:p>
          <a:p>
            <a:pPr>
              <a:spcBef>
                <a:spcPts val="0"/>
              </a:spcBef>
              <a:buFont typeface="Wingdings" panose="05000000000000000000" pitchFamily="2" charset="2"/>
              <a:buChar char="ü"/>
            </a:pPr>
            <a:r>
              <a:rPr lang="en-US" altLang="zh-CN" sz="2600" dirty="0"/>
              <a:t>A father of his children</a:t>
            </a:r>
          </a:p>
          <a:p>
            <a:pPr>
              <a:spcBef>
                <a:spcPts val="0"/>
              </a:spcBef>
              <a:buFont typeface="Wingdings" panose="05000000000000000000" pitchFamily="2" charset="2"/>
              <a:buChar char="ü"/>
            </a:pPr>
            <a:r>
              <a:rPr lang="en-US" altLang="zh-CN" sz="2600" dirty="0"/>
              <a:t>A doctor</a:t>
            </a:r>
          </a:p>
          <a:p>
            <a:pPr>
              <a:spcBef>
                <a:spcPts val="0"/>
              </a:spcBef>
              <a:buFont typeface="Wingdings" panose="05000000000000000000" pitchFamily="2" charset="2"/>
              <a:buChar char="ü"/>
            </a:pPr>
            <a:r>
              <a:rPr lang="en-US" altLang="zh-CN" sz="2600" dirty="0"/>
              <a:t>A football player</a:t>
            </a:r>
          </a:p>
          <a:p>
            <a:pPr>
              <a:spcBef>
                <a:spcPts val="0"/>
              </a:spcBef>
              <a:buFont typeface="Wingdings" panose="05000000000000000000" pitchFamily="2" charset="2"/>
              <a:buChar char="ü"/>
            </a:pPr>
            <a:r>
              <a:rPr lang="en-US" altLang="zh-CN" sz="2600" dirty="0"/>
              <a:t>A piano player</a:t>
            </a:r>
          </a:p>
          <a:p>
            <a:pPr>
              <a:spcBef>
                <a:spcPts val="0"/>
              </a:spcBef>
              <a:buFont typeface="Wingdings" panose="05000000000000000000" pitchFamily="2" charset="2"/>
              <a:buChar char="ü"/>
            </a:pPr>
            <a:r>
              <a:rPr lang="en-US" altLang="zh-CN" sz="2600" dirty="0"/>
              <a:t>A customer </a:t>
            </a:r>
          </a:p>
          <a:p>
            <a:pPr>
              <a:spcBef>
                <a:spcPts val="0"/>
              </a:spcBef>
              <a:buFont typeface="Wingdings" panose="05000000000000000000" pitchFamily="2" charset="2"/>
              <a:buChar char="ü"/>
            </a:pPr>
            <a:r>
              <a:rPr lang="en-US" altLang="zh-CN" sz="2600" dirty="0"/>
              <a:t>……..</a:t>
            </a:r>
          </a:p>
          <a:p>
            <a:pPr marL="457200" indent="-457200">
              <a:spcBef>
                <a:spcPts val="0"/>
              </a:spcBef>
            </a:pPr>
            <a:endParaRPr lang="en-US" altLang="zh-CN" sz="2600" dirty="0"/>
          </a:p>
          <a:p>
            <a:endParaRPr lang="zh-CN" altLang="en-US" dirty="0"/>
          </a:p>
        </p:txBody>
      </p:sp>
    </p:spTree>
    <p:extLst>
      <p:ext uri="{BB962C8B-B14F-4D97-AF65-F5344CB8AC3E}">
        <p14:creationId xmlns:p14="http://schemas.microsoft.com/office/powerpoint/2010/main" val="2304031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effectLst>
                  <a:outerShdw blurRad="38100" dist="38100" dir="2700000" algn="tl">
                    <a:srgbClr val="000000">
                      <a:alpha val="43137"/>
                    </a:srgbClr>
                  </a:outerShdw>
                </a:effectLst>
              </a:rPr>
              <a:t>Reference</a:t>
            </a:r>
            <a:endParaRPr lang="zh-CN" altLang="en-US" b="1" dirty="0">
              <a:solidFill>
                <a:srgbClr val="C0000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838199" y="1825625"/>
            <a:ext cx="10762129" cy="4351338"/>
          </a:xfrm>
        </p:spPr>
        <p:txBody>
          <a:bodyPr>
            <a:normAutofit fontScale="62500" lnSpcReduction="20000"/>
          </a:bodyPr>
          <a:lstStyle/>
          <a:p>
            <a:pPr marL="514350" indent="-514350">
              <a:lnSpc>
                <a:spcPct val="100000"/>
              </a:lnSpc>
              <a:spcAft>
                <a:spcPts val="600"/>
              </a:spcAft>
              <a:buClr>
                <a:srgbClr val="C00000"/>
              </a:buClr>
              <a:buFont typeface="+mj-lt"/>
              <a:buAutoNum type="arabicPeriod"/>
            </a:pP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H. Li </a:t>
            </a:r>
            <a:r>
              <a:rPr lang="en-US" altLang="zh-CN" i="1" u="sng" dirty="0">
                <a:solidFill>
                  <a:srgbClr val="0070C0"/>
                </a:solidFill>
                <a:latin typeface="SketchFlow Print" panose="02000000000000000000" pitchFamily="2" charset="0"/>
                <a:cs typeface="Times New Roman" panose="02020603050405020304" pitchFamily="18" charset="0"/>
              </a:rPr>
              <a:t>“Software Development of Datafication, Intelligence,    Architecturalization and Intensification”, </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Lecture Notes</a:t>
            </a:r>
            <a:r>
              <a:rPr lang="zh-CN" altLang="en-US" dirty="0">
                <a:solidFill>
                  <a:schemeClr val="tx1">
                    <a:lumMod val="95000"/>
                    <a:lumOff val="5000"/>
                  </a:schemeClr>
                </a:solidFill>
                <a:latin typeface="SketchFlow Print" panose="02000000000000000000" pitchFamily="2" charset="0"/>
                <a:cs typeface="Times New Roman" panose="02020603050405020304" pitchFamily="18" charset="0"/>
              </a:rPr>
              <a:t> </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for the Seminar on Leading Software Technology,  Nankai  University, Tianjin, China, Sept 2020 </a:t>
            </a:r>
          </a:p>
          <a:p>
            <a:pPr marL="514350" indent="-514350">
              <a:lnSpc>
                <a:spcPct val="100000"/>
              </a:lnSpc>
              <a:spcAft>
                <a:spcPts val="600"/>
              </a:spcAft>
              <a:buClr>
                <a:srgbClr val="C00000"/>
              </a:buClr>
              <a:buFont typeface="+mj-lt"/>
              <a:buAutoNum type="arabicPeriod"/>
            </a:pPr>
            <a:r>
              <a:rPr lang="en-US" sz="2900" kern="100" dirty="0">
                <a:effectLst/>
                <a:latin typeface="Times New Roman" panose="02020603050405020304" pitchFamily="18" charset="0"/>
                <a:ea typeface="KaiTi_GB2312" panose="02010609060101010101" pitchFamily="49" charset="-122"/>
              </a:rPr>
              <a:t>H. Li, </a:t>
            </a:r>
            <a:r>
              <a:rPr lang="en-US" sz="2900" i="1" u="sng" dirty="0">
                <a:solidFill>
                  <a:srgbClr val="0070C0"/>
                </a:solidFill>
                <a:latin typeface="SketchFlow Print" panose="02000000000000000000" pitchFamily="2" charset="0"/>
                <a:cs typeface="Times New Roman" panose="02020603050405020304" pitchFamily="18" charset="0"/>
              </a:rPr>
              <a:t>“Seminar Series of Cutting-Edge Software Technologies” </a:t>
            </a:r>
            <a:r>
              <a:rPr lang="en-US" sz="2900" dirty="0">
                <a:solidFill>
                  <a:schemeClr val="tx1">
                    <a:lumMod val="95000"/>
                    <a:lumOff val="5000"/>
                  </a:schemeClr>
                </a:solidFill>
                <a:latin typeface="SketchFlow Print" panose="02000000000000000000" pitchFamily="2" charset="0"/>
                <a:cs typeface="Times New Roman" panose="02020603050405020304" pitchFamily="18" charset="0"/>
              </a:rPr>
              <a:t>Lecture Notes edited for the Course in Northwest Polytechnical University. CL</a:t>
            </a:r>
            <a:r>
              <a:rPr lang="en-US" altLang="zh-CN" sz="2900" dirty="0">
                <a:solidFill>
                  <a:schemeClr val="tx1">
                    <a:lumMod val="95000"/>
                    <a:lumOff val="5000"/>
                  </a:schemeClr>
                </a:solidFill>
                <a:latin typeface="SketchFlow Print" panose="02000000000000000000" pitchFamily="2" charset="0"/>
                <a:cs typeface="Times New Roman" panose="02020603050405020304" pitchFamily="18" charset="0"/>
              </a:rPr>
              <a:t>EBA</a:t>
            </a:r>
            <a:r>
              <a:rPr lang="en-US" sz="2900" dirty="0">
                <a:solidFill>
                  <a:schemeClr val="tx1">
                    <a:lumMod val="95000"/>
                    <a:lumOff val="5000"/>
                  </a:schemeClr>
                </a:solidFill>
                <a:latin typeface="SketchFlow Print" panose="02000000000000000000" pitchFamily="2" charset="0"/>
                <a:cs typeface="Times New Roman" panose="02020603050405020304" pitchFamily="18" charset="0"/>
              </a:rPr>
              <a:t> Group, Netherlands, 2019-2021</a:t>
            </a:r>
            <a:endParaRPr lang="en-US" altLang="zh-CN" sz="2900" dirty="0">
              <a:solidFill>
                <a:schemeClr val="tx1">
                  <a:lumMod val="95000"/>
                  <a:lumOff val="5000"/>
                </a:schemeClr>
              </a:solidFill>
              <a:latin typeface="SketchFlow Print" panose="02000000000000000000" pitchFamily="2" charset="0"/>
              <a:cs typeface="Times New Roman" panose="02020603050405020304" pitchFamily="18" charset="0"/>
            </a:endParaRPr>
          </a:p>
          <a:p>
            <a:pPr marL="514350" indent="-514350">
              <a:lnSpc>
                <a:spcPct val="100000"/>
              </a:lnSpc>
              <a:spcAft>
                <a:spcPts val="600"/>
              </a:spcAft>
              <a:buClr>
                <a:srgbClr val="C00000"/>
              </a:buClr>
              <a:buFont typeface="+mj-lt"/>
              <a:buAutoNum type="arabicPeriod"/>
            </a:pPr>
            <a:r>
              <a:rPr lang="en-US" altLang="zh-CN" dirty="0">
                <a:solidFill>
                  <a:schemeClr val="tx1">
                    <a:lumMod val="95000"/>
                    <a:lumOff val="5000"/>
                  </a:schemeClr>
                </a:solidFill>
                <a:latin typeface="Arial" panose="020B0604020202020204" pitchFamily="34" charset="0"/>
                <a:cs typeface="Arial" panose="020B0604020202020204" pitchFamily="34" charset="0"/>
              </a:rPr>
              <a:t>H. Li, </a:t>
            </a:r>
            <a:r>
              <a:rPr lang="en-US" altLang="zh-CN" i="1" dirty="0">
                <a:solidFill>
                  <a:srgbClr val="0070C0"/>
                </a:solidFill>
                <a:latin typeface="Arial Narrow" panose="020B0606020202030204" pitchFamily="34" charset="0"/>
                <a:cs typeface="Arial" panose="020B0604020202020204" pitchFamily="34" charset="0"/>
              </a:rPr>
              <a:t>“Software Development Paradigm in the Era of Big Data”, </a:t>
            </a:r>
            <a:r>
              <a:rPr lang="en-US" altLang="zh-CN" sz="2900" dirty="0">
                <a:solidFill>
                  <a:schemeClr val="tx1">
                    <a:lumMod val="95000"/>
                    <a:lumOff val="5000"/>
                  </a:schemeClr>
                </a:solidFill>
                <a:latin typeface="SketchFlow Print" panose="02000000000000000000" pitchFamily="2" charset="0"/>
                <a:cs typeface="Times New Roman" panose="02020603050405020304" pitchFamily="18" charset="0"/>
              </a:rPr>
              <a:t>Lecture Note edited for the course only in University of Chinese Academy of Sciences. CLEBA Group, Netherlands, Jul. 2016</a:t>
            </a:r>
          </a:p>
          <a:p>
            <a:pPr marL="514350" indent="-514350">
              <a:spcAft>
                <a:spcPts val="600"/>
              </a:spcAft>
              <a:buClr>
                <a:srgbClr val="C00000"/>
              </a:buClr>
              <a:buFont typeface="+mj-lt"/>
              <a:buAutoNum type="arabicPeriod"/>
            </a:pP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H. Li, Z. Dong ,Y. Wei, </a:t>
            </a:r>
            <a:r>
              <a:rPr lang="en-US" altLang="zh-CN" dirty="0">
                <a:solidFill>
                  <a:srgbClr val="0070C0"/>
                </a:solidFill>
                <a:latin typeface="SketchFlow Print" panose="02000000000000000000" pitchFamily="2" charset="0"/>
                <a:cs typeface="Times New Roman" panose="02020603050405020304" pitchFamily="18" charset="0"/>
              </a:rPr>
              <a:t>“</a:t>
            </a:r>
            <a:r>
              <a:rPr lang="en-US" altLang="zh-CN" i="1" u="sng" dirty="0">
                <a:solidFill>
                  <a:srgbClr val="0070C0"/>
                </a:solidFill>
                <a:latin typeface="SketchFlow Print" panose="02000000000000000000" pitchFamily="2" charset="0"/>
                <a:cs typeface="Times New Roman" panose="02020603050405020304" pitchFamily="18" charset="0"/>
              </a:rPr>
              <a:t>Dynamic Software Programming”, </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Computer Engineering Design, 1989-2 </a:t>
            </a:r>
            <a:r>
              <a:rPr lang="en-US" altLang="zh-CN" sz="2400" dirty="0">
                <a:solidFill>
                  <a:schemeClr val="accent2"/>
                </a:solidFill>
                <a:latin typeface="SketchFlow Print" panose="02000000000000000000" pitchFamily="2" charset="0"/>
                <a:cs typeface="Times New Roman" panose="02020603050405020304" pitchFamily="18" charset="0"/>
              </a:rPr>
              <a:t>**</a:t>
            </a:r>
          </a:p>
          <a:p>
            <a:pPr marL="514350" indent="-514350">
              <a:spcAft>
                <a:spcPts val="600"/>
              </a:spcAft>
              <a:buClr>
                <a:srgbClr val="C00000"/>
              </a:buClr>
              <a:buFont typeface="+mj-lt"/>
              <a:buAutoNum type="arabicPeriod"/>
            </a:pPr>
            <a:r>
              <a:rPr lang="en-US" dirty="0">
                <a:solidFill>
                  <a:schemeClr val="tx1">
                    <a:lumMod val="95000"/>
                    <a:lumOff val="5000"/>
                  </a:schemeClr>
                </a:solidFill>
                <a:latin typeface="SketchFlow Print" panose="02000000000000000000"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Claudius Gros</a:t>
            </a:r>
            <a:r>
              <a:rPr lang="en-US" dirty="0">
                <a:solidFill>
                  <a:schemeClr val="tx1">
                    <a:lumMod val="95000"/>
                    <a:lumOff val="5000"/>
                  </a:schemeClr>
                </a:solidFill>
                <a:latin typeface="SketchFlow Print" panose="02000000000000000000" pitchFamily="2" charset="0"/>
                <a:cs typeface="Times New Roman" panose="02020603050405020304" pitchFamily="18" charset="0"/>
              </a:rPr>
              <a:t>, </a:t>
            </a:r>
            <a:r>
              <a:rPr lang="en-US" i="1" u="sng" dirty="0">
                <a:solidFill>
                  <a:srgbClr val="0070C0"/>
                </a:solidFill>
                <a:latin typeface="SketchFlow Print" panose="02000000000000000000" pitchFamily="2" charset="0"/>
                <a:cs typeface="Times New Roman" panose="02020603050405020304" pitchFamily="18" charset="0"/>
              </a:rPr>
              <a:t>”</a:t>
            </a:r>
            <a:r>
              <a:rPr lang="en-US" altLang="zh-CN" i="1" u="sng" dirty="0">
                <a:solidFill>
                  <a:srgbClr val="0070C0"/>
                </a:solidFill>
                <a:latin typeface="SketchFlow Print" panose="02000000000000000000" pitchFamily="2" charset="0"/>
                <a:cs typeface="Times New Roman" panose="02020603050405020304" pitchFamily="18" charset="0"/>
              </a:rPr>
              <a:t>Complex and Adaptive Dynamical Systems”</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a:t>
            </a:r>
            <a:r>
              <a:rPr lang="en-US" dirty="0">
                <a:solidFill>
                  <a:schemeClr val="tx1">
                    <a:lumMod val="95000"/>
                    <a:lumOff val="5000"/>
                  </a:schemeClr>
                </a:solidFill>
                <a:latin typeface="SketchFlow Print" panose="02000000000000000000" pitchFamily="2" charset="0"/>
                <a:cs typeface="Times New Roman" panose="02020603050405020304" pitchFamily="18" charset="0"/>
              </a:rPr>
              <a:t> Springer,4th ed. 2015 </a:t>
            </a:r>
            <a:r>
              <a:rPr lang="zh-CN" altLang="en-US" dirty="0">
                <a:solidFill>
                  <a:schemeClr val="tx1">
                    <a:lumMod val="95000"/>
                    <a:lumOff val="5000"/>
                  </a:schemeClr>
                </a:solidFill>
                <a:latin typeface="SketchFlow Print" panose="02000000000000000000" pitchFamily="2" charset="0"/>
                <a:cs typeface="Times New Roman" panose="02020603050405020304" pitchFamily="18" charset="0"/>
              </a:rPr>
              <a:t> </a:t>
            </a:r>
            <a:endParaRPr lang="en-US" altLang="zh-CN" dirty="0">
              <a:solidFill>
                <a:schemeClr val="tx1">
                  <a:lumMod val="95000"/>
                  <a:lumOff val="5000"/>
                </a:schemeClr>
              </a:solidFill>
              <a:latin typeface="SketchFlow Print" panose="02000000000000000000" pitchFamily="2" charset="0"/>
              <a:cs typeface="Times New Roman" panose="02020603050405020304" pitchFamily="18" charset="0"/>
            </a:endParaRPr>
          </a:p>
          <a:p>
            <a:pPr marL="0" indent="0">
              <a:spcAft>
                <a:spcPts val="600"/>
              </a:spcAft>
              <a:buClr>
                <a:srgbClr val="C00000"/>
              </a:buClr>
              <a:buNone/>
            </a:pPr>
            <a:endParaRPr lang="en-US" altLang="zh-CN" dirty="0">
              <a:solidFill>
                <a:srgbClr val="C00000"/>
              </a:solidFill>
              <a:latin typeface="Aharoni" panose="02010803020104030203" pitchFamily="2" charset="-79"/>
              <a:cs typeface="Aharoni" panose="02010803020104030203" pitchFamily="2" charset="-79"/>
            </a:endParaRPr>
          </a:p>
          <a:p>
            <a:pPr marL="0" indent="0">
              <a:spcAft>
                <a:spcPts val="600"/>
              </a:spcAft>
              <a:buClr>
                <a:srgbClr val="C00000"/>
              </a:buClr>
              <a:buNone/>
            </a:pPr>
            <a:endParaRPr lang="en-US" altLang="zh-CN" dirty="0">
              <a:solidFill>
                <a:srgbClr val="C00000"/>
              </a:solidFill>
              <a:latin typeface="Aharoni" panose="02010803020104030203" pitchFamily="2" charset="-79"/>
              <a:cs typeface="Aharoni" panose="02010803020104030203" pitchFamily="2" charset="-79"/>
            </a:endParaRPr>
          </a:p>
          <a:p>
            <a:pPr marL="0" indent="0">
              <a:spcAft>
                <a:spcPts val="600"/>
              </a:spcAft>
              <a:buClr>
                <a:srgbClr val="C00000"/>
              </a:buClr>
              <a:buNone/>
            </a:pPr>
            <a:endParaRPr lang="en-US" altLang="zh-CN" dirty="0">
              <a:solidFill>
                <a:srgbClr val="C00000"/>
              </a:solidFill>
              <a:latin typeface="Aharoni" panose="02010803020104030203" pitchFamily="2" charset="-79"/>
              <a:cs typeface="Aharoni" panose="02010803020104030203" pitchFamily="2" charset="-79"/>
            </a:endParaRPr>
          </a:p>
          <a:p>
            <a:pPr marL="0" indent="0">
              <a:spcAft>
                <a:spcPts val="600"/>
              </a:spcAft>
              <a:buClr>
                <a:srgbClr val="C00000"/>
              </a:buClr>
              <a:buNone/>
            </a:pPr>
            <a:r>
              <a:rPr lang="en-US" altLang="zh-CN" dirty="0">
                <a:solidFill>
                  <a:srgbClr val="C00000"/>
                </a:solidFill>
                <a:latin typeface="Aharoni" panose="02010803020104030203" pitchFamily="2" charset="-79"/>
                <a:cs typeface="Aharoni" panose="02010803020104030203" pitchFamily="2" charset="-79"/>
              </a:rPr>
              <a:t>**</a:t>
            </a:r>
            <a:r>
              <a:rPr lang="zh-CN" altLang="en-US" sz="1800" b="0" i="0" strike="noStrike" dirty="0">
                <a:effectLst/>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李海宽</a:t>
            </a:r>
            <a:r>
              <a:rPr lang="en-US" altLang="zh-CN" sz="1800" strike="noStrike" dirty="0">
                <a:latin typeface="Microsoft yahei" panose="020B0503020204020204" pitchFamily="34" charset="-122"/>
                <a:ea typeface="Microsoft yahei" panose="020B0503020204020204" pitchFamily="34" charset="-122"/>
              </a:rPr>
              <a:t>,</a:t>
            </a:r>
            <a:r>
              <a:rPr lang="zh-CN" altLang="en-US" sz="1800" b="0" i="0" strike="noStrike" dirty="0">
                <a:effectLst/>
                <a:latin typeface="Microsoft yahei" panose="020B0503020204020204" pitchFamily="34" charset="-122"/>
                <a:ea typeface="Microsoft yahei" panose="020B0503020204020204" pitchFamily="34" charset="-122"/>
                <a:hlinkClick r:id="rId5">
                  <a:extLst>
                    <a:ext uri="{A12FA001-AC4F-418D-AE19-62706E023703}">
                      <ahyp:hlinkClr xmlns:ahyp="http://schemas.microsoft.com/office/drawing/2018/hyperlinkcolor" val="tx"/>
                    </a:ext>
                  </a:extLst>
                </a:hlinkClick>
              </a:rPr>
              <a:t>董占球</a:t>
            </a:r>
            <a:r>
              <a:rPr lang="en-US" altLang="zh-CN" sz="1800" b="0" i="0" dirty="0">
                <a:effectLst/>
                <a:latin typeface="Microsoft yahei" panose="020B0503020204020204" pitchFamily="34" charset="-122"/>
                <a:ea typeface="Microsoft yahei" panose="020B0503020204020204" pitchFamily="34" charset="-122"/>
              </a:rPr>
              <a:t>,</a:t>
            </a:r>
            <a:r>
              <a:rPr lang="zh-CN" altLang="en-US" sz="1800" b="0" i="0" strike="noStrike" dirty="0">
                <a:effectLst/>
                <a:latin typeface="Microsoft yahei" panose="020B0503020204020204" pitchFamily="34" charset="-122"/>
                <a:ea typeface="Microsoft yahei" panose="020B0503020204020204" pitchFamily="34" charset="-122"/>
                <a:hlinkClick r:id="rId6">
                  <a:extLst>
                    <a:ext uri="{A12FA001-AC4F-418D-AE19-62706E023703}">
                      <ahyp:hlinkClr xmlns:ahyp="http://schemas.microsoft.com/office/drawing/2018/hyperlinkcolor" val="tx"/>
                    </a:ext>
                  </a:extLst>
                </a:hlinkClick>
              </a:rPr>
              <a:t>魏源瑞</a:t>
            </a:r>
            <a:r>
              <a:rPr lang="en-US" altLang="zh-CN" sz="1800" b="0" i="0" strike="noStrike" dirty="0">
                <a:effectLst/>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hlinkClick r:id="rId7">
                  <a:extLst>
                    <a:ext uri="{A12FA001-AC4F-418D-AE19-62706E023703}">
                      <ahyp:hlinkClr xmlns:ahyp="http://schemas.microsoft.com/office/drawing/2018/hyperlinkcolor" val="tx"/>
                    </a:ext>
                  </a:extLst>
                </a:hlinkClick>
              </a:rPr>
              <a:t>“</a:t>
            </a:r>
            <a:r>
              <a:rPr lang="zh-CN" altLang="en-US" sz="1800" b="0" i="0" strike="noStrike" dirty="0">
                <a:effectLst/>
                <a:latin typeface="Microsoft yahei" panose="020B0503020204020204" pitchFamily="34" charset="-122"/>
                <a:ea typeface="Microsoft yahei" panose="020B0503020204020204" pitchFamily="34" charset="-122"/>
                <a:hlinkClick r:id="rId7">
                  <a:extLst>
                    <a:ext uri="{A12FA001-AC4F-418D-AE19-62706E023703}">
                      <ahyp:hlinkClr xmlns:ahyp="http://schemas.microsoft.com/office/drawing/2018/hyperlinkcolor" val="tx"/>
                    </a:ext>
                  </a:extLst>
                </a:hlinkClick>
              </a:rPr>
              <a:t>动态程序设计</a:t>
            </a:r>
            <a:r>
              <a:rPr lang="en-US" altLang="zh-CN" sz="1800" dirty="0">
                <a:latin typeface="Microsoft yahei" panose="020B0503020204020204" pitchFamily="34" charset="-122"/>
                <a:ea typeface="Microsoft yahei" panose="020B0503020204020204" pitchFamily="34" charset="-122"/>
                <a:hlinkClick r:id="rId8">
                  <a:extLst>
                    <a:ext uri="{A12FA001-AC4F-418D-AE19-62706E023703}">
                      <ahyp:hlinkClr xmlns:ahyp="http://schemas.microsoft.com/office/drawing/2018/hyperlinkcolor" val="tx"/>
                    </a:ext>
                  </a:extLst>
                </a:hlinkClick>
              </a:rPr>
              <a:t>”</a:t>
            </a:r>
            <a:r>
              <a:rPr lang="zh-CN" altLang="en-US" sz="1800" b="0" i="0" strike="noStrike" dirty="0">
                <a:effectLst/>
                <a:latin typeface="Microsoft yahei" panose="020B0503020204020204" pitchFamily="34" charset="-122"/>
                <a:ea typeface="Microsoft yahei" panose="020B0503020204020204" pitchFamily="34" charset="-122"/>
                <a:hlinkClick r:id="rId8">
                  <a:extLst>
                    <a:ext uri="{A12FA001-AC4F-418D-AE19-62706E023703}">
                      <ahyp:hlinkClr xmlns:ahyp="http://schemas.microsoft.com/office/drawing/2018/hyperlinkcolor" val="tx"/>
                    </a:ext>
                  </a:extLst>
                </a:hlinkClick>
              </a:rPr>
              <a:t>计算机工程与设计</a:t>
            </a:r>
            <a:r>
              <a:rPr lang="en-US" altLang="zh-CN" sz="1800" dirty="0">
                <a:latin typeface="Microsoft yahei" panose="020B0503020204020204" pitchFamily="34" charset="-122"/>
                <a:ea typeface="Microsoft yahei" panose="020B0503020204020204" pitchFamily="34" charset="-122"/>
              </a:rPr>
              <a:t>,</a:t>
            </a:r>
            <a:r>
              <a:rPr lang="en-US" altLang="zh-CN" sz="1800" b="0" i="0" strike="noStrike" dirty="0">
                <a:effectLst/>
                <a:latin typeface="Microsoft yahei" panose="020B0503020204020204" pitchFamily="34" charset="-122"/>
                <a:ea typeface="Microsoft yahei" panose="020B0503020204020204" pitchFamily="34" charset="-122"/>
              </a:rPr>
              <a:t>1989-2</a:t>
            </a:r>
          </a:p>
          <a:p>
            <a:pPr marL="0" indent="0">
              <a:spcAft>
                <a:spcPts val="600"/>
              </a:spcAft>
              <a:buClr>
                <a:srgbClr val="C00000"/>
              </a:buClr>
              <a:buNone/>
            </a:pPr>
            <a:endParaRPr lang="zh-CN" altLang="en-US" sz="2000" b="1" dirty="0"/>
          </a:p>
        </p:txBody>
      </p:sp>
    </p:spTree>
    <p:extLst>
      <p:ext uri="{BB962C8B-B14F-4D97-AF65-F5344CB8AC3E}">
        <p14:creationId xmlns:p14="http://schemas.microsoft.com/office/powerpoint/2010/main" val="3900072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43239"/>
          </a:xfrm>
        </p:spPr>
        <p:txBody>
          <a:bodyPr/>
          <a:lstStyle/>
          <a:p>
            <a:r>
              <a:rPr lang="en-US" altLang="zh-CN" b="1" dirty="0">
                <a:solidFill>
                  <a:srgbClr val="C00000"/>
                </a:solidFill>
                <a:effectLst>
                  <a:outerShdw blurRad="38100" dist="38100" dir="2700000" algn="tl">
                    <a:srgbClr val="000000">
                      <a:alpha val="43137"/>
                    </a:srgbClr>
                  </a:outerShdw>
                </a:effectLst>
              </a:rPr>
              <a:t>Internet of Things </a:t>
            </a:r>
            <a:r>
              <a:rPr lang="en-US" altLang="zh-CN" b="1" dirty="0">
                <a:solidFill>
                  <a:srgbClr val="002060"/>
                </a:solidFill>
                <a:effectLst>
                  <a:outerShdw blurRad="38100" dist="38100" dir="2700000" algn="tl">
                    <a:srgbClr val="000000">
                      <a:alpha val="43137"/>
                    </a:srgbClr>
                  </a:outerShdw>
                </a:effectLst>
              </a:rPr>
              <a:t>(Examples)</a:t>
            </a:r>
            <a:endParaRPr lang="zh-CN" altLang="en-US" b="1" dirty="0">
              <a:solidFill>
                <a:srgbClr val="00206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838200" y="1108365"/>
            <a:ext cx="10515600" cy="2000596"/>
          </a:xfrm>
          <a:ln>
            <a:solidFill>
              <a:srgbClr val="C00000"/>
            </a:solidFill>
          </a:ln>
        </p:spPr>
        <p:txBody>
          <a:bodyPr>
            <a:noAutofit/>
          </a:bodyPr>
          <a:lstStyle/>
          <a:p>
            <a:endParaRPr lang="en-US" altLang="zh-CN" sz="700" b="1" dirty="0">
              <a:solidFill>
                <a:srgbClr val="FF0000"/>
              </a:solidFill>
            </a:endParaRPr>
          </a:p>
          <a:p>
            <a:pPr marL="0" indent="0">
              <a:buNone/>
            </a:pPr>
            <a:r>
              <a:rPr lang="en-US" altLang="zh-CN" b="1" dirty="0">
                <a:solidFill>
                  <a:srgbClr val="C00000"/>
                </a:solidFill>
              </a:rPr>
              <a:t>The Internet of Things (IoT) </a:t>
            </a:r>
            <a:r>
              <a:rPr lang="en-US" altLang="zh-CN" dirty="0"/>
              <a:t>describes the network of physical objects—“things”—that are embedded with sensors, software, and other technologies for the purpose of connecting and exchanging data with other devices and systems over the internet</a:t>
            </a:r>
            <a:r>
              <a:rPr lang="en-US" altLang="zh-CN" b="1" dirty="0">
                <a:solidFill>
                  <a:srgbClr val="002060"/>
                </a:solidFill>
              </a:rPr>
              <a:t>.</a:t>
            </a:r>
            <a:r>
              <a:rPr lang="en-US" altLang="zh-CN" sz="1600" b="1" dirty="0">
                <a:solidFill>
                  <a:srgbClr val="002060"/>
                </a:solidFill>
              </a:rPr>
              <a:t>[</a:t>
            </a:r>
            <a:r>
              <a:rPr lang="en-US" altLang="zh-CN" sz="1400" b="1" dirty="0">
                <a:solidFill>
                  <a:srgbClr val="002060"/>
                </a:solidFill>
              </a:rPr>
              <a:t>1][2][3][4]. [wiki]</a:t>
            </a:r>
          </a:p>
        </p:txBody>
      </p:sp>
      <p:sp>
        <p:nvSpPr>
          <p:cNvPr id="5" name="文本框 4"/>
          <p:cNvSpPr txBox="1"/>
          <p:nvPr/>
        </p:nvSpPr>
        <p:spPr>
          <a:xfrm>
            <a:off x="838200" y="5713342"/>
            <a:ext cx="9933709" cy="923330"/>
          </a:xfrm>
          <a:prstGeom prst="rect">
            <a:avLst/>
          </a:prstGeom>
          <a:noFill/>
        </p:spPr>
        <p:txBody>
          <a:bodyPr wrap="square" rtlCol="0">
            <a:spAutoFit/>
          </a:bodyPr>
          <a:lstStyle/>
          <a:p>
            <a:pPr>
              <a:buClr>
                <a:srgbClr val="C00000"/>
              </a:buClr>
            </a:pPr>
            <a:r>
              <a:rPr lang="en-US" altLang="zh-CN" sz="1200" b="1" dirty="0"/>
              <a:t>Reference</a:t>
            </a:r>
          </a:p>
          <a:p>
            <a:pPr marL="514350" indent="-514350">
              <a:buClr>
                <a:srgbClr val="C00000"/>
              </a:buClr>
              <a:buFont typeface="+mj-lt"/>
              <a:buAutoNum type="arabicPeriod"/>
            </a:pPr>
            <a:r>
              <a:rPr lang="en-US" altLang="zh-CN" sz="1050" dirty="0"/>
              <a:t> </a:t>
            </a:r>
            <a:r>
              <a:rPr lang="en-US" altLang="zh-CN" sz="1050" i="1" dirty="0"/>
              <a:t>Rouse, Margaret (2019). </a:t>
            </a:r>
            <a:r>
              <a:rPr lang="en-US" altLang="zh-CN" sz="1050" i="1" dirty="0">
                <a:hlinkClick r:id="rId2"/>
              </a:rPr>
              <a:t>"internet of things (IoT)"</a:t>
            </a:r>
            <a:r>
              <a:rPr lang="en-US" altLang="zh-CN" sz="1050" i="1" dirty="0"/>
              <a:t>. IOT Agenda. Retrieved 14 August 2019.</a:t>
            </a:r>
            <a:endParaRPr lang="en-US" altLang="zh-CN" sz="1050" dirty="0"/>
          </a:p>
          <a:p>
            <a:pPr marL="514350" indent="-514350">
              <a:buClr>
                <a:srgbClr val="C00000"/>
              </a:buClr>
              <a:buFont typeface="+mj-lt"/>
              <a:buAutoNum type="arabicPeriod"/>
            </a:pPr>
            <a:r>
              <a:rPr lang="en-US" altLang="zh-CN" sz="1050" b="1" dirty="0">
                <a:hlinkClick r:id="rId3" tooltip="Jump up"/>
              </a:rPr>
              <a:t>^</a:t>
            </a:r>
            <a:r>
              <a:rPr lang="en-US" altLang="zh-CN" sz="1050" dirty="0"/>
              <a:t> </a:t>
            </a:r>
            <a:r>
              <a:rPr lang="en-US" altLang="zh-CN" sz="1050" i="1" dirty="0"/>
              <a:t>Brown, Eric (20 September 2016). </a:t>
            </a:r>
            <a:r>
              <a:rPr lang="en-US" altLang="zh-CN" sz="1050" i="1" dirty="0">
                <a:hlinkClick r:id="rId4"/>
              </a:rPr>
              <a:t>"21 Open Source Projects for IoT"</a:t>
            </a:r>
            <a:r>
              <a:rPr lang="en-US" altLang="zh-CN" sz="1050" i="1" dirty="0"/>
              <a:t>. Linux.com. Retrieved 23 October 2016.</a:t>
            </a:r>
            <a:endParaRPr lang="en-US" altLang="zh-CN" sz="1050" dirty="0"/>
          </a:p>
          <a:p>
            <a:pPr marL="514350" indent="-514350">
              <a:buClr>
                <a:srgbClr val="C00000"/>
              </a:buClr>
              <a:buFont typeface="+mj-lt"/>
              <a:buAutoNum type="arabicPeriod"/>
            </a:pPr>
            <a:r>
              <a:rPr lang="en-US" altLang="zh-CN" sz="1050" b="1" dirty="0">
                <a:hlinkClick r:id="rId5" tooltip="Jump up"/>
              </a:rPr>
              <a:t>^</a:t>
            </a:r>
            <a:r>
              <a:rPr lang="en-US" altLang="zh-CN" sz="1050" dirty="0"/>
              <a:t> </a:t>
            </a:r>
            <a:r>
              <a:rPr lang="en-US" altLang="zh-CN" sz="1050" i="1" dirty="0">
                <a:hlinkClick r:id="rId6"/>
              </a:rPr>
              <a:t>"Internet of Things Global Standards Initiative"</a:t>
            </a:r>
            <a:r>
              <a:rPr lang="en-US" altLang="zh-CN" sz="1050" i="1" dirty="0"/>
              <a:t>. ITU. Retrieved 26 June 2015.</a:t>
            </a:r>
            <a:endParaRPr lang="en-US" altLang="zh-CN" sz="1050" dirty="0"/>
          </a:p>
          <a:p>
            <a:pPr marL="514350" indent="-514350">
              <a:buClr>
                <a:srgbClr val="C00000"/>
              </a:buClr>
              <a:buFont typeface="+mj-lt"/>
              <a:buAutoNum type="arabicPeriod"/>
            </a:pPr>
            <a:r>
              <a:rPr lang="en-US" altLang="zh-CN" sz="1050" b="1" dirty="0">
                <a:hlinkClick r:id="rId7" tooltip="Jump up"/>
              </a:rPr>
              <a:t>^</a:t>
            </a:r>
            <a:r>
              <a:rPr lang="en-US" altLang="zh-CN" sz="1050" dirty="0"/>
              <a:t> </a:t>
            </a:r>
            <a:r>
              <a:rPr lang="en-US" altLang="zh-CN" sz="1050" i="1" dirty="0"/>
              <a:t>Hendricks, Drew. </a:t>
            </a:r>
            <a:r>
              <a:rPr lang="en-US" altLang="zh-CN" sz="1050" i="1" dirty="0">
                <a:hlinkClick r:id="rId8"/>
              </a:rPr>
              <a:t>"The Trouble with the Internet of Things"</a:t>
            </a:r>
            <a:r>
              <a:rPr lang="en-US" altLang="zh-CN" sz="1050" i="1" dirty="0"/>
              <a:t>. London Datastore. Greater London Authority. Retrieved 10 August 2015.</a:t>
            </a:r>
            <a:endParaRPr lang="en-US" altLang="zh-CN" sz="1050" dirty="0"/>
          </a:p>
        </p:txBody>
      </p:sp>
      <p:sp>
        <p:nvSpPr>
          <p:cNvPr id="4" name="文本框 3"/>
          <p:cNvSpPr txBox="1"/>
          <p:nvPr/>
        </p:nvSpPr>
        <p:spPr>
          <a:xfrm>
            <a:off x="1260764" y="3287767"/>
            <a:ext cx="4103715"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Internet of homes</a:t>
            </a:r>
          </a:p>
          <a:p>
            <a:pPr marL="457200" indent="-457200">
              <a:spcBef>
                <a:spcPts val="0"/>
              </a:spcBef>
              <a:buFont typeface="Arial" panose="020B0604020202020204" pitchFamily="34" charset="0"/>
              <a:buChar char="•"/>
            </a:pPr>
            <a:r>
              <a:rPr lang="en-US" altLang="zh-CN" sz="2800" dirty="0"/>
              <a:t>Internet of restaurants</a:t>
            </a:r>
          </a:p>
          <a:p>
            <a:pPr marL="457200" indent="-457200">
              <a:spcBef>
                <a:spcPts val="0"/>
              </a:spcBef>
              <a:buFont typeface="Arial" panose="020B0604020202020204" pitchFamily="34" charset="0"/>
              <a:buChar char="•"/>
            </a:pPr>
            <a:r>
              <a:rPr lang="en-US" altLang="zh-CN" sz="2800" dirty="0"/>
              <a:t>Internet of people</a:t>
            </a:r>
          </a:p>
          <a:p>
            <a:pPr marL="457200" indent="-457200">
              <a:spcBef>
                <a:spcPts val="0"/>
              </a:spcBef>
              <a:buFont typeface="Arial" panose="020B0604020202020204" pitchFamily="34" charset="0"/>
              <a:buChar char="•"/>
            </a:pPr>
            <a:r>
              <a:rPr lang="en-US" altLang="zh-CN" sz="2800" dirty="0"/>
              <a:t>Internet of  Taxis</a:t>
            </a:r>
          </a:p>
          <a:p>
            <a:pPr marL="457200" indent="-457200">
              <a:spcBef>
                <a:spcPts val="0"/>
              </a:spcBef>
              <a:buFont typeface="Arial" panose="020B0604020202020204" pitchFamily="34" charset="0"/>
              <a:buChar char="•"/>
            </a:pPr>
            <a:r>
              <a:rPr lang="en-US" altLang="zh-CN" sz="2800" dirty="0"/>
              <a:t>Internet of Universities </a:t>
            </a:r>
          </a:p>
        </p:txBody>
      </p:sp>
      <p:sp>
        <p:nvSpPr>
          <p:cNvPr id="6" name="文本框 5"/>
          <p:cNvSpPr txBox="1"/>
          <p:nvPr/>
        </p:nvSpPr>
        <p:spPr>
          <a:xfrm>
            <a:off x="6568440" y="3287767"/>
            <a:ext cx="3840480"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Internet of Doctors</a:t>
            </a:r>
          </a:p>
          <a:p>
            <a:pPr marL="457200" indent="-457200">
              <a:spcBef>
                <a:spcPts val="0"/>
              </a:spcBef>
              <a:buFont typeface="Arial" panose="020B0604020202020204" pitchFamily="34" charset="0"/>
              <a:buChar char="•"/>
            </a:pPr>
            <a:r>
              <a:rPr lang="en-US" altLang="zh-CN" sz="2800" dirty="0"/>
              <a:t>Internet of Courses</a:t>
            </a:r>
          </a:p>
          <a:p>
            <a:pPr marL="457200" indent="-457200">
              <a:spcBef>
                <a:spcPts val="0"/>
              </a:spcBef>
              <a:buFont typeface="Arial" panose="020B0604020202020204" pitchFamily="34" charset="0"/>
              <a:buChar char="•"/>
            </a:pPr>
            <a:r>
              <a:rPr lang="en-US" altLang="zh-CN" sz="2800" dirty="0"/>
              <a:t>Internet of Animals</a:t>
            </a:r>
          </a:p>
          <a:p>
            <a:pPr marL="457200" indent="-457200">
              <a:spcBef>
                <a:spcPts val="0"/>
              </a:spcBef>
              <a:buFont typeface="Arial" panose="020B0604020202020204" pitchFamily="34" charset="0"/>
              <a:buChar char="•"/>
            </a:pPr>
            <a:r>
              <a:rPr lang="en-US" altLang="zh-CN" sz="2800" dirty="0"/>
              <a:t>Internet of  Shops</a:t>
            </a:r>
          </a:p>
          <a:p>
            <a:pPr marL="457200" indent="-457200">
              <a:spcBef>
                <a:spcPts val="0"/>
              </a:spcBef>
              <a:buFont typeface="Arial" panose="020B0604020202020204" pitchFamily="34" charset="0"/>
              <a:buChar char="•"/>
            </a:pPr>
            <a:r>
              <a:rPr lang="en-US" altLang="zh-CN" sz="2800" dirty="0"/>
              <a:t>Internet of Games </a:t>
            </a:r>
          </a:p>
        </p:txBody>
      </p:sp>
    </p:spTree>
    <p:extLst>
      <p:ext uri="{BB962C8B-B14F-4D97-AF65-F5344CB8AC3E}">
        <p14:creationId xmlns:p14="http://schemas.microsoft.com/office/powerpoint/2010/main" val="6364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5788" y="321013"/>
            <a:ext cx="11144536" cy="815163"/>
          </a:xfrm>
        </p:spPr>
        <p:txBody>
          <a:bodyPr>
            <a:normAutofit fontScale="90000"/>
          </a:bodyPr>
          <a:lstStyle/>
          <a:p>
            <a:pPr algn="ctr"/>
            <a:br>
              <a:rPr lang="en-US" altLang="zh-CN" sz="4000" b="1" spc="-150"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altLang="zh-CN" sz="4000" b="1" spc="-150"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Developing a Network Style Intelligent System</a:t>
            </a:r>
            <a:endParaRPr lang="zh-CN" altLang="en-US" sz="4000" b="1" dirty="0">
              <a:solidFill>
                <a:srgbClr val="A5301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1489404" y="1179243"/>
            <a:ext cx="9736315" cy="2984195"/>
          </a:xfrm>
          <a:ln>
            <a:noFill/>
          </a:ln>
        </p:spPr>
        <p:txBody>
          <a:bodyPr>
            <a:noAutofit/>
          </a:bodyPr>
          <a:lstStyle/>
          <a:p>
            <a:pPr lvl="1" indent="-252000">
              <a:buFont typeface="Wingdings" panose="05000000000000000000" pitchFamily="2" charset="2"/>
              <a:buChar char="l"/>
            </a:pPr>
            <a:endParaRPr lang="en-US" altLang="zh-CN" sz="500" dirty="0">
              <a:latin typeface="Arial" panose="020B0604020202020204" pitchFamily="34" charset="0"/>
              <a:cs typeface="Arial" panose="020B0604020202020204" pitchFamily="34" charset="0"/>
            </a:endParaRPr>
          </a:p>
          <a:p>
            <a:pPr indent="-252000">
              <a:buFont typeface="Wingdings" panose="05000000000000000000" pitchFamily="2" charset="2"/>
              <a:buChar char="l"/>
            </a:pPr>
            <a:r>
              <a:rPr lang="en-US" altLang="zh-CN" sz="2400" dirty="0">
                <a:latin typeface="Arial" panose="020B0604020202020204" pitchFamily="34" charset="0"/>
                <a:cs typeface="Arial" panose="020B0604020202020204" pitchFamily="34" charset="0"/>
              </a:rPr>
              <a:t>Dynamic programming with a set of </a:t>
            </a:r>
            <a:r>
              <a:rPr lang="en-US" altLang="zh-CN" b="1" i="1" dirty="0">
                <a:solidFill>
                  <a:srgbClr val="C00000"/>
                </a:solidFill>
                <a:latin typeface="Arial Narrow" panose="020B0606020202030204" pitchFamily="34" charset="0"/>
                <a:cs typeface="Arial" panose="020B0604020202020204" pitchFamily="34" charset="0"/>
              </a:rPr>
              <a:t>intelligent components</a:t>
            </a:r>
            <a:r>
              <a:rPr lang="en-US" altLang="zh-CN" b="1" dirty="0">
                <a:solidFill>
                  <a:srgbClr val="C00000"/>
                </a:solidFill>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and a </a:t>
            </a:r>
            <a:r>
              <a:rPr lang="en-US" altLang="zh-CN" dirty="0">
                <a:latin typeface="Arial Narrow" panose="020B0606020202030204" pitchFamily="34" charset="0"/>
                <a:cs typeface="Arial" panose="020B0604020202020204" pitchFamily="34" charset="0"/>
              </a:rPr>
              <a:t>network style dynamic architecture</a:t>
            </a:r>
            <a:r>
              <a:rPr lang="en-US" altLang="zh-CN"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resulting an intelligent system.</a:t>
            </a:r>
            <a:endParaRPr lang="en-US" altLang="zh-CN" sz="2400" b="1" dirty="0">
              <a:solidFill>
                <a:srgbClr val="C00000"/>
              </a:solidFill>
              <a:latin typeface="Arial" panose="020B0604020202020204" pitchFamily="34" charset="0"/>
              <a:cs typeface="Arial" panose="020B0604020202020204" pitchFamily="34" charset="0"/>
            </a:endParaRPr>
          </a:p>
          <a:p>
            <a:pPr lvl="0" fontAlgn="base">
              <a:lnSpc>
                <a:spcPct val="80000"/>
              </a:lnSpc>
              <a:spcBef>
                <a:spcPts val="1200"/>
              </a:spcBef>
              <a:spcAft>
                <a:spcPct val="10000"/>
              </a:spcAft>
              <a:buFont typeface="Wingdings" panose="05000000000000000000" pitchFamily="2" charset="2"/>
              <a:buChar char="l"/>
              <a:defRPr/>
            </a:pPr>
            <a:r>
              <a:rPr lang="en-US" altLang="zh-CN" sz="2400" b="1" kern="0" dirty="0">
                <a:solidFill>
                  <a:srgbClr val="C00000"/>
                </a:solidFill>
                <a:latin typeface="Arial Unicode MS" pitchFamily="34" charset="-122"/>
                <a:ea typeface="Arial Unicode MS" pitchFamily="34" charset="-122"/>
                <a:cs typeface="Arial Unicode MS" pitchFamily="34" charset="-122"/>
              </a:rPr>
              <a:t>Intelligent Components refers to </a:t>
            </a:r>
            <a:r>
              <a:rPr lang="en-US" altLang="zh-CN" sz="2400" kern="0" dirty="0">
                <a:latin typeface="Arial Unicode MS" pitchFamily="34" charset="-122"/>
                <a:ea typeface="Arial Unicode MS" pitchFamily="34" charset="-122"/>
                <a:cs typeface="Arial Unicode MS" pitchFamily="34" charset="-122"/>
              </a:rPr>
              <a:t>active components that perceive and respond to the world around. Intelligent refers to both natural intelligent, artificial intelligent and their combination,  for example , the software defined robots, humans, animals, taxis and airplanes. An intelligent component may also a composition of a set of closely related lower-level intelligent components.</a:t>
            </a:r>
            <a:endParaRPr lang="en-US" altLang="zh-CN" sz="2400" kern="0" dirty="0">
              <a:effectLst>
                <a:outerShdw blurRad="38100" dist="38100" dir="2700000" algn="tl">
                  <a:srgbClr val="000000"/>
                </a:outerShdw>
              </a:effectLst>
              <a:latin typeface="Arial Unicode MS" pitchFamily="34" charset="-122"/>
              <a:ea typeface="Arial Unicode MS" pitchFamily="34" charset="-122"/>
              <a:cs typeface="Arial Unicode MS" pitchFamily="34" charset="-122"/>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8" name="矩形 77"/>
          <p:cNvSpPr/>
          <p:nvPr/>
        </p:nvSpPr>
        <p:spPr>
          <a:xfrm>
            <a:off x="1891146" y="4253346"/>
            <a:ext cx="7626927" cy="2078182"/>
          </a:xfrm>
          <a:prstGeom prst="rect">
            <a:avLst/>
          </a:prstGeom>
          <a:solidFill>
            <a:srgbClr val="002060"/>
          </a:solidFill>
          <a:ln>
            <a:noFill/>
          </a:ln>
          <a:effectLst>
            <a:glow rad="101600">
              <a:schemeClr val="accent2">
                <a:satMod val="175000"/>
                <a:alpha val="40000"/>
              </a:schemeClr>
            </a:glow>
            <a:outerShdw blurRad="107950" dist="12700" dir="5400000" algn="ctr">
              <a:srgbClr val="000000"/>
            </a:outerShdw>
          </a:effectLst>
          <a:scene3d>
            <a:camera prst="perspectiveRelaxedModerately"/>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solidFill>
              </a:rPr>
              <a:t>             Network Style Architecture</a:t>
            </a:r>
          </a:p>
          <a:p>
            <a:r>
              <a:rPr lang="en-US" altLang="zh-CN" sz="2400" b="1" dirty="0">
                <a:ln w="22225">
                  <a:solidFill>
                    <a:schemeClr val="accent2"/>
                  </a:solidFill>
                  <a:prstDash val="solid"/>
                </a:ln>
                <a:solidFill>
                  <a:schemeClr val="bg1"/>
                </a:solidFill>
              </a:rPr>
              <a:t>       +</a:t>
            </a:r>
            <a:r>
              <a:rPr lang="en-US" altLang="zh-CN" sz="2400" b="1" dirty="0">
                <a:solidFill>
                  <a:schemeClr val="bg1"/>
                </a:solidFill>
              </a:rPr>
              <a:t>    Intelligent Components</a:t>
            </a:r>
          </a:p>
          <a:p>
            <a:endParaRPr lang="en-US" altLang="zh-CN" sz="2000" b="1" dirty="0">
              <a:solidFill>
                <a:schemeClr val="bg1"/>
              </a:solidFill>
            </a:endParaRPr>
          </a:p>
          <a:p>
            <a:r>
              <a:rPr lang="en-US" altLang="zh-CN" sz="2800" b="1" dirty="0">
                <a:ln w="22225">
                  <a:solidFill>
                    <a:schemeClr val="accent2"/>
                  </a:solidFill>
                  <a:prstDash val="solid"/>
                </a:ln>
                <a:solidFill>
                  <a:schemeClr val="bg1"/>
                </a:solidFill>
              </a:rPr>
              <a:t>     =</a:t>
            </a:r>
            <a:r>
              <a:rPr lang="en-US" altLang="zh-CN" sz="2800" b="1" dirty="0">
                <a:solidFill>
                  <a:schemeClr val="bg1"/>
                </a:solidFill>
              </a:rPr>
              <a:t>     Intelligent System</a:t>
            </a:r>
          </a:p>
          <a:p>
            <a:endParaRPr lang="zh-CN" altLang="en-US" sz="2000" b="1" dirty="0">
              <a:solidFill>
                <a:schemeClr val="bg1"/>
              </a:solidFill>
            </a:endParaRPr>
          </a:p>
        </p:txBody>
      </p:sp>
      <p:cxnSp>
        <p:nvCxnSpPr>
          <p:cNvPr id="83" name="直接连接符 82"/>
          <p:cNvCxnSpPr>
            <a:stCxn id="78" idx="1"/>
            <a:endCxn id="78" idx="3"/>
          </p:cNvCxnSpPr>
          <p:nvPr/>
        </p:nvCxnSpPr>
        <p:spPr>
          <a:xfrm>
            <a:off x="1891146" y="5292437"/>
            <a:ext cx="7626927"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3247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098334" y="295852"/>
            <a:ext cx="10536382" cy="1325563"/>
          </a:xfrm>
        </p:spPr>
        <p:txBody>
          <a:bodyPr/>
          <a:lstStyle/>
          <a:p>
            <a:r>
              <a:rPr lang="en-US" altLang="zh-CN" b="1" dirty="0">
                <a:solidFill>
                  <a:srgbClr val="C00000"/>
                </a:solidFill>
                <a:latin typeface="Arial Narrow" panose="020B0606020202030204" pitchFamily="34" charset="0"/>
              </a:rPr>
              <a:t>Cluster-Based Intelligent System</a:t>
            </a:r>
            <a:endParaRPr lang="zh-CN" altLang="en-US" b="1" dirty="0">
              <a:solidFill>
                <a:srgbClr val="C00000"/>
              </a:solidFill>
              <a:latin typeface="Arial Narrow" panose="020B0606020202030204" pitchFamily="34" charset="0"/>
            </a:endParaRPr>
          </a:p>
        </p:txBody>
      </p:sp>
      <p:graphicFrame>
        <p:nvGraphicFramePr>
          <p:cNvPr id="10" name="图示 9"/>
          <p:cNvGraphicFramePr/>
          <p:nvPr>
            <p:extLst>
              <p:ext uri="{D42A27DB-BD31-4B8C-83A1-F6EECF244321}">
                <p14:modId xmlns:p14="http://schemas.microsoft.com/office/powerpoint/2010/main" val="1354032043"/>
              </p:ext>
            </p:extLst>
          </p:nvPr>
        </p:nvGraphicFramePr>
        <p:xfrm>
          <a:off x="557284" y="1274987"/>
          <a:ext cx="10827892" cy="2619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图片 1"/>
          <p:cNvPicPr>
            <a:picLocks noChangeAspect="1"/>
          </p:cNvPicPr>
          <p:nvPr/>
        </p:nvPicPr>
        <p:blipFill>
          <a:blip r:embed="rId7"/>
          <a:stretch>
            <a:fillRect/>
          </a:stretch>
        </p:blipFill>
        <p:spPr>
          <a:xfrm>
            <a:off x="2071511" y="4167064"/>
            <a:ext cx="7620660" cy="2096483"/>
          </a:xfrm>
          <a:prstGeom prst="rect">
            <a:avLst/>
          </a:prstGeom>
        </p:spPr>
      </p:pic>
    </p:spTree>
    <p:extLst>
      <p:ext uri="{BB962C8B-B14F-4D97-AF65-F5344CB8AC3E}">
        <p14:creationId xmlns:p14="http://schemas.microsoft.com/office/powerpoint/2010/main" val="3058578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14999-F8F9-A77F-DB5B-5A94EFF7B44F}"/>
              </a:ext>
            </a:extLst>
          </p:cNvPr>
          <p:cNvSpPr>
            <a:spLocks noGrp="1"/>
          </p:cNvSpPr>
          <p:nvPr>
            <p:ph type="title"/>
          </p:nvPr>
        </p:nvSpPr>
        <p:spPr>
          <a:xfrm>
            <a:off x="839788" y="365126"/>
            <a:ext cx="10515600" cy="926170"/>
          </a:xfrm>
        </p:spPr>
        <p:txBody>
          <a:bodyPr>
            <a:normAutofit fontScale="90000"/>
          </a:bodyPr>
          <a:lstStyle/>
          <a:p>
            <a:r>
              <a:rPr lang="en-US" b="1" dirty="0">
                <a:solidFill>
                  <a:srgbClr val="C00000"/>
                </a:solidFill>
              </a:rPr>
              <a:t>Internet System View</a:t>
            </a:r>
            <a:br>
              <a:rPr lang="en-US" b="1" dirty="0">
                <a:solidFill>
                  <a:srgbClr val="C00000"/>
                </a:solidFill>
              </a:rPr>
            </a:br>
            <a:r>
              <a:rPr lang="en-US" b="1" dirty="0">
                <a:solidFill>
                  <a:srgbClr val="0070C0"/>
                </a:solidFill>
              </a:rPr>
              <a:t>              &lt;Internet </a:t>
            </a:r>
            <a:r>
              <a:rPr lang="en-US" sz="3600" b="1" dirty="0">
                <a:solidFill>
                  <a:srgbClr val="0070C0"/>
                </a:solidFill>
                <a:effectLst>
                  <a:outerShdw blurRad="38100" dist="38100" dir="2700000" algn="tl">
                    <a:srgbClr val="000000">
                      <a:alpha val="43137"/>
                    </a:srgbClr>
                  </a:outerShdw>
                </a:effectLst>
              </a:rPr>
              <a:t>Services&gt;  </a:t>
            </a:r>
            <a:r>
              <a:rPr lang="en-US" sz="3600" b="1" dirty="0">
                <a:solidFill>
                  <a:srgbClr val="C00000"/>
                </a:solidFill>
                <a:effectLst>
                  <a:outerShdw blurRad="38100" dist="38100" dir="2700000" algn="tl">
                    <a:srgbClr val="000000">
                      <a:alpha val="43137"/>
                    </a:srgbClr>
                  </a:outerShdw>
                </a:effectLst>
              </a:rPr>
              <a:t>x</a:t>
            </a:r>
            <a:r>
              <a:rPr lang="en-US" sz="3600" b="1" dirty="0">
                <a:solidFill>
                  <a:srgbClr val="0070C0"/>
                </a:solidFill>
                <a:effectLst>
                  <a:outerShdw blurRad="38100" dist="38100" dir="2700000" algn="tl">
                    <a:srgbClr val="000000">
                      <a:alpha val="43137"/>
                    </a:srgbClr>
                  </a:outerShdw>
                </a:effectLst>
              </a:rPr>
              <a:t>  &lt;Software Defined Things&gt;</a:t>
            </a:r>
            <a:endParaRPr lang="LID4096" b="1" dirty="0">
              <a:solidFill>
                <a:srgbClr val="0070C0"/>
              </a:solidFill>
              <a:effectLst>
                <a:outerShdw blurRad="38100" dist="38100" dir="2700000" algn="tl">
                  <a:srgbClr val="000000">
                    <a:alpha val="43137"/>
                  </a:srgbClr>
                </a:outerShdw>
              </a:effectLst>
            </a:endParaRPr>
          </a:p>
        </p:txBody>
      </p:sp>
      <p:sp>
        <p:nvSpPr>
          <p:cNvPr id="11" name="Text Placeholder 10">
            <a:extLst>
              <a:ext uri="{FF2B5EF4-FFF2-40B4-BE49-F238E27FC236}">
                <a16:creationId xmlns:a16="http://schemas.microsoft.com/office/drawing/2014/main" id="{5204D39C-D6A7-A7B4-A1B9-62AF2088598A}"/>
              </a:ext>
            </a:extLst>
          </p:cNvPr>
          <p:cNvSpPr>
            <a:spLocks noGrp="1"/>
          </p:cNvSpPr>
          <p:nvPr>
            <p:ph type="body" idx="1"/>
          </p:nvPr>
        </p:nvSpPr>
        <p:spPr>
          <a:xfrm>
            <a:off x="862014" y="1304744"/>
            <a:ext cx="5157787" cy="609089"/>
          </a:xfrm>
        </p:spPr>
        <p:txBody>
          <a:bodyPr/>
          <a:lstStyle/>
          <a:p>
            <a:pPr algn="ctr"/>
            <a:r>
              <a:rPr lang="en-US" u="sng" dirty="0"/>
              <a:t>Initial View</a:t>
            </a:r>
            <a:endParaRPr lang="LID4096" u="sng" dirty="0"/>
          </a:p>
        </p:txBody>
      </p:sp>
      <p:graphicFrame>
        <p:nvGraphicFramePr>
          <p:cNvPr id="8" name="Content Placeholder 7">
            <a:extLst>
              <a:ext uri="{FF2B5EF4-FFF2-40B4-BE49-F238E27FC236}">
                <a16:creationId xmlns:a16="http://schemas.microsoft.com/office/drawing/2014/main" id="{0A684258-79DC-8A6F-4027-4CD66A35D295}"/>
              </a:ext>
            </a:extLst>
          </p:cNvPr>
          <p:cNvGraphicFramePr>
            <a:graphicFrameLocks noGrp="1"/>
          </p:cNvGraphicFramePr>
          <p:nvPr>
            <p:ph sz="half" idx="2"/>
            <p:extLst>
              <p:ext uri="{D42A27DB-BD31-4B8C-83A1-F6EECF244321}">
                <p14:modId xmlns:p14="http://schemas.microsoft.com/office/powerpoint/2010/main" val="3008838833"/>
              </p:ext>
            </p:extLst>
          </p:nvPr>
        </p:nvGraphicFramePr>
        <p:xfrm>
          <a:off x="839788" y="2505076"/>
          <a:ext cx="5157782" cy="4173283"/>
        </p:xfrm>
        <a:graphic>
          <a:graphicData uri="http://schemas.openxmlformats.org/drawingml/2006/table">
            <a:tbl>
              <a:tblPr>
                <a:tableStyleId>{5C22544A-7EE6-4342-B048-85BDC9FD1C3A}</a:tableStyleId>
              </a:tblPr>
              <a:tblGrid>
                <a:gridCol w="578442">
                  <a:extLst>
                    <a:ext uri="{9D8B030D-6E8A-4147-A177-3AD203B41FA5}">
                      <a16:colId xmlns:a16="http://schemas.microsoft.com/office/drawing/2014/main" val="2407524712"/>
                    </a:ext>
                  </a:extLst>
                </a:gridCol>
                <a:gridCol w="228967">
                  <a:extLst>
                    <a:ext uri="{9D8B030D-6E8A-4147-A177-3AD203B41FA5}">
                      <a16:colId xmlns:a16="http://schemas.microsoft.com/office/drawing/2014/main" val="2842000584"/>
                    </a:ext>
                  </a:extLst>
                </a:gridCol>
                <a:gridCol w="228967">
                  <a:extLst>
                    <a:ext uri="{9D8B030D-6E8A-4147-A177-3AD203B41FA5}">
                      <a16:colId xmlns:a16="http://schemas.microsoft.com/office/drawing/2014/main" val="1816425225"/>
                    </a:ext>
                  </a:extLst>
                </a:gridCol>
                <a:gridCol w="228967">
                  <a:extLst>
                    <a:ext uri="{9D8B030D-6E8A-4147-A177-3AD203B41FA5}">
                      <a16:colId xmlns:a16="http://schemas.microsoft.com/office/drawing/2014/main" val="3658363647"/>
                    </a:ext>
                  </a:extLst>
                </a:gridCol>
                <a:gridCol w="228967">
                  <a:extLst>
                    <a:ext uri="{9D8B030D-6E8A-4147-A177-3AD203B41FA5}">
                      <a16:colId xmlns:a16="http://schemas.microsoft.com/office/drawing/2014/main" val="3446083925"/>
                    </a:ext>
                  </a:extLst>
                </a:gridCol>
                <a:gridCol w="228967">
                  <a:extLst>
                    <a:ext uri="{9D8B030D-6E8A-4147-A177-3AD203B41FA5}">
                      <a16:colId xmlns:a16="http://schemas.microsoft.com/office/drawing/2014/main" val="3259950037"/>
                    </a:ext>
                  </a:extLst>
                </a:gridCol>
                <a:gridCol w="228967">
                  <a:extLst>
                    <a:ext uri="{9D8B030D-6E8A-4147-A177-3AD203B41FA5}">
                      <a16:colId xmlns:a16="http://schemas.microsoft.com/office/drawing/2014/main" val="1109412578"/>
                    </a:ext>
                  </a:extLst>
                </a:gridCol>
                <a:gridCol w="228967">
                  <a:extLst>
                    <a:ext uri="{9D8B030D-6E8A-4147-A177-3AD203B41FA5}">
                      <a16:colId xmlns:a16="http://schemas.microsoft.com/office/drawing/2014/main" val="4105163126"/>
                    </a:ext>
                  </a:extLst>
                </a:gridCol>
                <a:gridCol w="228967">
                  <a:extLst>
                    <a:ext uri="{9D8B030D-6E8A-4147-A177-3AD203B41FA5}">
                      <a16:colId xmlns:a16="http://schemas.microsoft.com/office/drawing/2014/main" val="2180263215"/>
                    </a:ext>
                  </a:extLst>
                </a:gridCol>
                <a:gridCol w="228967">
                  <a:extLst>
                    <a:ext uri="{9D8B030D-6E8A-4147-A177-3AD203B41FA5}">
                      <a16:colId xmlns:a16="http://schemas.microsoft.com/office/drawing/2014/main" val="3309020585"/>
                    </a:ext>
                  </a:extLst>
                </a:gridCol>
                <a:gridCol w="228967">
                  <a:extLst>
                    <a:ext uri="{9D8B030D-6E8A-4147-A177-3AD203B41FA5}">
                      <a16:colId xmlns:a16="http://schemas.microsoft.com/office/drawing/2014/main" val="107970418"/>
                    </a:ext>
                  </a:extLst>
                </a:gridCol>
                <a:gridCol w="228967">
                  <a:extLst>
                    <a:ext uri="{9D8B030D-6E8A-4147-A177-3AD203B41FA5}">
                      <a16:colId xmlns:a16="http://schemas.microsoft.com/office/drawing/2014/main" val="1070600438"/>
                    </a:ext>
                  </a:extLst>
                </a:gridCol>
                <a:gridCol w="228967">
                  <a:extLst>
                    <a:ext uri="{9D8B030D-6E8A-4147-A177-3AD203B41FA5}">
                      <a16:colId xmlns:a16="http://schemas.microsoft.com/office/drawing/2014/main" val="2970675241"/>
                    </a:ext>
                  </a:extLst>
                </a:gridCol>
                <a:gridCol w="228967">
                  <a:extLst>
                    <a:ext uri="{9D8B030D-6E8A-4147-A177-3AD203B41FA5}">
                      <a16:colId xmlns:a16="http://schemas.microsoft.com/office/drawing/2014/main" val="1577680878"/>
                    </a:ext>
                  </a:extLst>
                </a:gridCol>
                <a:gridCol w="228967">
                  <a:extLst>
                    <a:ext uri="{9D8B030D-6E8A-4147-A177-3AD203B41FA5}">
                      <a16:colId xmlns:a16="http://schemas.microsoft.com/office/drawing/2014/main" val="2923759460"/>
                    </a:ext>
                  </a:extLst>
                </a:gridCol>
                <a:gridCol w="228967">
                  <a:extLst>
                    <a:ext uri="{9D8B030D-6E8A-4147-A177-3AD203B41FA5}">
                      <a16:colId xmlns:a16="http://schemas.microsoft.com/office/drawing/2014/main" val="713010720"/>
                    </a:ext>
                  </a:extLst>
                </a:gridCol>
                <a:gridCol w="228967">
                  <a:extLst>
                    <a:ext uri="{9D8B030D-6E8A-4147-A177-3AD203B41FA5}">
                      <a16:colId xmlns:a16="http://schemas.microsoft.com/office/drawing/2014/main" val="4056683287"/>
                    </a:ext>
                  </a:extLst>
                </a:gridCol>
                <a:gridCol w="228967">
                  <a:extLst>
                    <a:ext uri="{9D8B030D-6E8A-4147-A177-3AD203B41FA5}">
                      <a16:colId xmlns:a16="http://schemas.microsoft.com/office/drawing/2014/main" val="106947336"/>
                    </a:ext>
                  </a:extLst>
                </a:gridCol>
                <a:gridCol w="228967">
                  <a:extLst>
                    <a:ext uri="{9D8B030D-6E8A-4147-A177-3AD203B41FA5}">
                      <a16:colId xmlns:a16="http://schemas.microsoft.com/office/drawing/2014/main" val="2640945351"/>
                    </a:ext>
                  </a:extLst>
                </a:gridCol>
                <a:gridCol w="228967">
                  <a:extLst>
                    <a:ext uri="{9D8B030D-6E8A-4147-A177-3AD203B41FA5}">
                      <a16:colId xmlns:a16="http://schemas.microsoft.com/office/drawing/2014/main" val="2859232146"/>
                    </a:ext>
                  </a:extLst>
                </a:gridCol>
                <a:gridCol w="228967">
                  <a:extLst>
                    <a:ext uri="{9D8B030D-6E8A-4147-A177-3AD203B41FA5}">
                      <a16:colId xmlns:a16="http://schemas.microsoft.com/office/drawing/2014/main" val="1514900381"/>
                    </a:ext>
                  </a:extLst>
                </a:gridCol>
              </a:tblGrid>
              <a:tr h="314947">
                <a:tc>
                  <a:txBody>
                    <a:bodyPr/>
                    <a:lstStyle/>
                    <a:p>
                      <a:pPr algn="ctr" fontAlgn="b"/>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extLst>
                  <a:ext uri="{0D108BD9-81ED-4DB2-BD59-A6C34878D82A}">
                    <a16:rowId xmlns:a16="http://schemas.microsoft.com/office/drawing/2014/main" val="2720349823"/>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2235575186"/>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2701225165"/>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437403036"/>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293625137"/>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775455151"/>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597248331"/>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829075400"/>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555512209"/>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918929202"/>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886177228"/>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587022317"/>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913228610"/>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772850482"/>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587268443"/>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079583879"/>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1330452950"/>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2053859913"/>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620616052"/>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1334301448"/>
                  </a:ext>
                </a:extLst>
              </a:tr>
              <a:tr h="14831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590817891"/>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166042391"/>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640168205"/>
                  </a:ext>
                </a:extLst>
              </a:tr>
              <a:tr h="160824">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865017299"/>
                  </a:ext>
                </a:extLst>
              </a:tr>
              <a:tr h="160824">
                <a:tc>
                  <a:txBody>
                    <a:bodyPr/>
                    <a:lstStyle/>
                    <a:p>
                      <a:pPr algn="ctr" fontAlgn="b"/>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627226532"/>
                  </a:ext>
                </a:extLst>
              </a:tr>
            </a:tbl>
          </a:graphicData>
        </a:graphic>
      </p:graphicFrame>
      <p:sp>
        <p:nvSpPr>
          <p:cNvPr id="12" name="Text Placeholder 11">
            <a:extLst>
              <a:ext uri="{FF2B5EF4-FFF2-40B4-BE49-F238E27FC236}">
                <a16:creationId xmlns:a16="http://schemas.microsoft.com/office/drawing/2014/main" id="{66044F8C-9AAE-FC61-B32C-F80B987137B1}"/>
              </a:ext>
            </a:extLst>
          </p:cNvPr>
          <p:cNvSpPr>
            <a:spLocks noGrp="1"/>
          </p:cNvSpPr>
          <p:nvPr>
            <p:ph type="body" sz="quarter" idx="3"/>
          </p:nvPr>
        </p:nvSpPr>
        <p:spPr>
          <a:xfrm>
            <a:off x="6106457" y="1318323"/>
            <a:ext cx="5223529" cy="609089"/>
          </a:xfrm>
          <a:ln>
            <a:solidFill>
              <a:schemeClr val="bg1"/>
            </a:solidFill>
          </a:ln>
        </p:spPr>
        <p:txBody>
          <a:bodyPr/>
          <a:lstStyle/>
          <a:p>
            <a:pPr algn="ctr"/>
            <a:r>
              <a:rPr lang="en-US" u="sng" dirty="0"/>
              <a:t>Optimized View</a:t>
            </a:r>
            <a:endParaRPr lang="LID4096" u="sng" dirty="0"/>
          </a:p>
        </p:txBody>
      </p:sp>
      <p:graphicFrame>
        <p:nvGraphicFramePr>
          <p:cNvPr id="14" name="Content Placeholder 13">
            <a:extLst>
              <a:ext uri="{FF2B5EF4-FFF2-40B4-BE49-F238E27FC236}">
                <a16:creationId xmlns:a16="http://schemas.microsoft.com/office/drawing/2014/main" id="{1FA0E4C5-6AB6-FEF0-3A42-0D8A05940770}"/>
              </a:ext>
            </a:extLst>
          </p:cNvPr>
          <p:cNvGraphicFramePr>
            <a:graphicFrameLocks noGrp="1"/>
          </p:cNvGraphicFramePr>
          <p:nvPr>
            <p:ph sz="quarter" idx="4"/>
            <p:extLst>
              <p:ext uri="{D42A27DB-BD31-4B8C-83A1-F6EECF244321}">
                <p14:modId xmlns:p14="http://schemas.microsoft.com/office/powerpoint/2010/main" val="1533789242"/>
              </p:ext>
            </p:extLst>
          </p:nvPr>
        </p:nvGraphicFramePr>
        <p:xfrm>
          <a:off x="6096000" y="2067881"/>
          <a:ext cx="5265456" cy="4755301"/>
        </p:xfrm>
        <a:graphic>
          <a:graphicData uri="http://schemas.openxmlformats.org/drawingml/2006/table">
            <a:tbl>
              <a:tblPr>
                <a:tableStyleId>{5C22544A-7EE6-4342-B048-85BDC9FD1C3A}</a:tableStyleId>
              </a:tblPr>
              <a:tblGrid>
                <a:gridCol w="590516">
                  <a:extLst>
                    <a:ext uri="{9D8B030D-6E8A-4147-A177-3AD203B41FA5}">
                      <a16:colId xmlns:a16="http://schemas.microsoft.com/office/drawing/2014/main" val="268319616"/>
                    </a:ext>
                  </a:extLst>
                </a:gridCol>
                <a:gridCol w="233747">
                  <a:extLst>
                    <a:ext uri="{9D8B030D-6E8A-4147-A177-3AD203B41FA5}">
                      <a16:colId xmlns:a16="http://schemas.microsoft.com/office/drawing/2014/main" val="4117751003"/>
                    </a:ext>
                  </a:extLst>
                </a:gridCol>
                <a:gridCol w="233747">
                  <a:extLst>
                    <a:ext uri="{9D8B030D-6E8A-4147-A177-3AD203B41FA5}">
                      <a16:colId xmlns:a16="http://schemas.microsoft.com/office/drawing/2014/main" val="3441807573"/>
                    </a:ext>
                  </a:extLst>
                </a:gridCol>
                <a:gridCol w="233747">
                  <a:extLst>
                    <a:ext uri="{9D8B030D-6E8A-4147-A177-3AD203B41FA5}">
                      <a16:colId xmlns:a16="http://schemas.microsoft.com/office/drawing/2014/main" val="811741689"/>
                    </a:ext>
                  </a:extLst>
                </a:gridCol>
                <a:gridCol w="233747">
                  <a:extLst>
                    <a:ext uri="{9D8B030D-6E8A-4147-A177-3AD203B41FA5}">
                      <a16:colId xmlns:a16="http://schemas.microsoft.com/office/drawing/2014/main" val="912198537"/>
                    </a:ext>
                  </a:extLst>
                </a:gridCol>
                <a:gridCol w="233747">
                  <a:extLst>
                    <a:ext uri="{9D8B030D-6E8A-4147-A177-3AD203B41FA5}">
                      <a16:colId xmlns:a16="http://schemas.microsoft.com/office/drawing/2014/main" val="1860098126"/>
                    </a:ext>
                  </a:extLst>
                </a:gridCol>
                <a:gridCol w="233747">
                  <a:extLst>
                    <a:ext uri="{9D8B030D-6E8A-4147-A177-3AD203B41FA5}">
                      <a16:colId xmlns:a16="http://schemas.microsoft.com/office/drawing/2014/main" val="146460702"/>
                    </a:ext>
                  </a:extLst>
                </a:gridCol>
                <a:gridCol w="233747">
                  <a:extLst>
                    <a:ext uri="{9D8B030D-6E8A-4147-A177-3AD203B41FA5}">
                      <a16:colId xmlns:a16="http://schemas.microsoft.com/office/drawing/2014/main" val="2816087077"/>
                    </a:ext>
                  </a:extLst>
                </a:gridCol>
                <a:gridCol w="233747">
                  <a:extLst>
                    <a:ext uri="{9D8B030D-6E8A-4147-A177-3AD203B41FA5}">
                      <a16:colId xmlns:a16="http://schemas.microsoft.com/office/drawing/2014/main" val="1957707438"/>
                    </a:ext>
                  </a:extLst>
                </a:gridCol>
                <a:gridCol w="233747">
                  <a:extLst>
                    <a:ext uri="{9D8B030D-6E8A-4147-A177-3AD203B41FA5}">
                      <a16:colId xmlns:a16="http://schemas.microsoft.com/office/drawing/2014/main" val="2180570875"/>
                    </a:ext>
                  </a:extLst>
                </a:gridCol>
                <a:gridCol w="233747">
                  <a:extLst>
                    <a:ext uri="{9D8B030D-6E8A-4147-A177-3AD203B41FA5}">
                      <a16:colId xmlns:a16="http://schemas.microsoft.com/office/drawing/2014/main" val="2986917841"/>
                    </a:ext>
                  </a:extLst>
                </a:gridCol>
                <a:gridCol w="233747">
                  <a:extLst>
                    <a:ext uri="{9D8B030D-6E8A-4147-A177-3AD203B41FA5}">
                      <a16:colId xmlns:a16="http://schemas.microsoft.com/office/drawing/2014/main" val="3887018573"/>
                    </a:ext>
                  </a:extLst>
                </a:gridCol>
                <a:gridCol w="233747">
                  <a:extLst>
                    <a:ext uri="{9D8B030D-6E8A-4147-A177-3AD203B41FA5}">
                      <a16:colId xmlns:a16="http://schemas.microsoft.com/office/drawing/2014/main" val="2964378101"/>
                    </a:ext>
                  </a:extLst>
                </a:gridCol>
                <a:gridCol w="233747">
                  <a:extLst>
                    <a:ext uri="{9D8B030D-6E8A-4147-A177-3AD203B41FA5}">
                      <a16:colId xmlns:a16="http://schemas.microsoft.com/office/drawing/2014/main" val="2091113750"/>
                    </a:ext>
                  </a:extLst>
                </a:gridCol>
                <a:gridCol w="233747">
                  <a:extLst>
                    <a:ext uri="{9D8B030D-6E8A-4147-A177-3AD203B41FA5}">
                      <a16:colId xmlns:a16="http://schemas.microsoft.com/office/drawing/2014/main" val="4087368315"/>
                    </a:ext>
                  </a:extLst>
                </a:gridCol>
                <a:gridCol w="233747">
                  <a:extLst>
                    <a:ext uri="{9D8B030D-6E8A-4147-A177-3AD203B41FA5}">
                      <a16:colId xmlns:a16="http://schemas.microsoft.com/office/drawing/2014/main" val="3369549380"/>
                    </a:ext>
                  </a:extLst>
                </a:gridCol>
                <a:gridCol w="233747">
                  <a:extLst>
                    <a:ext uri="{9D8B030D-6E8A-4147-A177-3AD203B41FA5}">
                      <a16:colId xmlns:a16="http://schemas.microsoft.com/office/drawing/2014/main" val="521696524"/>
                    </a:ext>
                  </a:extLst>
                </a:gridCol>
                <a:gridCol w="233747">
                  <a:extLst>
                    <a:ext uri="{9D8B030D-6E8A-4147-A177-3AD203B41FA5}">
                      <a16:colId xmlns:a16="http://schemas.microsoft.com/office/drawing/2014/main" val="3572702264"/>
                    </a:ext>
                  </a:extLst>
                </a:gridCol>
                <a:gridCol w="233747">
                  <a:extLst>
                    <a:ext uri="{9D8B030D-6E8A-4147-A177-3AD203B41FA5}">
                      <a16:colId xmlns:a16="http://schemas.microsoft.com/office/drawing/2014/main" val="3461449823"/>
                    </a:ext>
                  </a:extLst>
                </a:gridCol>
                <a:gridCol w="233747">
                  <a:extLst>
                    <a:ext uri="{9D8B030D-6E8A-4147-A177-3AD203B41FA5}">
                      <a16:colId xmlns:a16="http://schemas.microsoft.com/office/drawing/2014/main" val="2841931221"/>
                    </a:ext>
                  </a:extLst>
                </a:gridCol>
                <a:gridCol w="233747">
                  <a:extLst>
                    <a:ext uri="{9D8B030D-6E8A-4147-A177-3AD203B41FA5}">
                      <a16:colId xmlns:a16="http://schemas.microsoft.com/office/drawing/2014/main" val="1648820801"/>
                    </a:ext>
                  </a:extLst>
                </a:gridCol>
              </a:tblGrid>
              <a:tr h="358542">
                <a:tc>
                  <a:txBody>
                    <a:bodyPr/>
                    <a:lstStyle/>
                    <a:p>
                      <a:pPr algn="ctr" fontAlgn="b"/>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b"/>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tc>
                  <a:txBody>
                    <a:bodyPr/>
                    <a:lstStyle/>
                    <a:p>
                      <a:pPr algn="ctr" fontAlgn="ctr"/>
                      <a:r>
                        <a:rPr lang="en-US" sz="900" u="none" strike="noStrike" dirty="0">
                          <a:effectLst/>
                        </a:rPr>
                        <a:t>SDT</a:t>
                      </a:r>
                      <a:endParaRPr lang="en-US" sz="900" b="0" i="0" u="none" strike="noStrike" dirty="0">
                        <a:solidFill>
                          <a:srgbClr val="000000"/>
                        </a:solidFill>
                        <a:effectLst/>
                        <a:latin typeface="Calibri" panose="020F0502020204030204" pitchFamily="34" charset="0"/>
                      </a:endParaRPr>
                    </a:p>
                  </a:txBody>
                  <a:tcPr marL="5914" marR="5914" marT="5914" marB="0" vert="vert" anchor="ctr"/>
                </a:tc>
                <a:extLst>
                  <a:ext uri="{0D108BD9-81ED-4DB2-BD59-A6C34878D82A}">
                    <a16:rowId xmlns:a16="http://schemas.microsoft.com/office/drawing/2014/main" val="3005793268"/>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263062135"/>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2575502590"/>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1492882495"/>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1283645955"/>
                  </a:ext>
                </a:extLst>
              </a:tr>
              <a:tr h="152224">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4125190824"/>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40991230"/>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3014747129"/>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254892"/>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2512088709"/>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3425508866"/>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353106890"/>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1012622660"/>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977964472"/>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1916445462"/>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629306526"/>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1114817365"/>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131334021"/>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2145857109"/>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4081330604"/>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1390001665"/>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4070266414"/>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2540864726"/>
                  </a:ext>
                </a:extLst>
              </a:tr>
              <a:tr h="184545">
                <a:tc>
                  <a:txBody>
                    <a:bodyPr/>
                    <a:lstStyle/>
                    <a:p>
                      <a:pPr algn="ctr" fontAlgn="b"/>
                      <a:r>
                        <a:rPr lang="en-US" sz="900" u="none" strike="noStrike" dirty="0">
                          <a:effectLst/>
                        </a:rPr>
                        <a:t>Service</a:t>
                      </a:r>
                      <a:endParaRPr lang="en-US" sz="900" b="0" i="0" u="none" strike="noStrike" dirty="0">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2684327397"/>
                  </a:ext>
                </a:extLst>
              </a:tr>
              <a:tr h="184545">
                <a:tc>
                  <a:txBody>
                    <a:bodyPr/>
                    <a:lstStyle/>
                    <a:p>
                      <a:pPr algn="ctr" fontAlgn="b"/>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b"/>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a:effectLst/>
                        </a:rPr>
                        <a:t> </a:t>
                      </a:r>
                      <a:endParaRPr lang="en-NL" sz="900" b="0" i="0" u="none" strike="noStrike">
                        <a:solidFill>
                          <a:srgbClr val="000000"/>
                        </a:solidFill>
                        <a:effectLst/>
                        <a:latin typeface="Calibri" panose="020F0502020204030204" pitchFamily="34" charset="0"/>
                      </a:endParaRPr>
                    </a:p>
                  </a:txBody>
                  <a:tcPr marL="5914" marR="5914" marT="5914" marB="0" anchor="ctr"/>
                </a:tc>
                <a:tc>
                  <a:txBody>
                    <a:bodyPr/>
                    <a:lstStyle/>
                    <a:p>
                      <a:pPr algn="ctr" fontAlgn="ctr"/>
                      <a:r>
                        <a:rPr lang="en-NL" sz="900" u="none" strike="noStrike" dirty="0">
                          <a:effectLst/>
                        </a:rPr>
                        <a:t> </a:t>
                      </a:r>
                      <a:endParaRPr lang="en-NL" sz="900" b="0" i="0" u="none" strike="noStrike" dirty="0">
                        <a:solidFill>
                          <a:srgbClr val="000000"/>
                        </a:solidFill>
                        <a:effectLst/>
                        <a:latin typeface="Calibri" panose="020F0502020204030204" pitchFamily="34" charset="0"/>
                      </a:endParaRPr>
                    </a:p>
                  </a:txBody>
                  <a:tcPr marL="5914" marR="5914" marT="5914" marB="0" anchor="ctr"/>
                </a:tc>
                <a:extLst>
                  <a:ext uri="{0D108BD9-81ED-4DB2-BD59-A6C34878D82A}">
                    <a16:rowId xmlns:a16="http://schemas.microsoft.com/office/drawing/2014/main" val="1835525589"/>
                  </a:ext>
                </a:extLst>
              </a:tr>
            </a:tbl>
          </a:graphicData>
        </a:graphic>
      </p:graphicFrame>
      <p:sp>
        <p:nvSpPr>
          <p:cNvPr id="10" name="TextBox 9">
            <a:extLst>
              <a:ext uri="{FF2B5EF4-FFF2-40B4-BE49-F238E27FC236}">
                <a16:creationId xmlns:a16="http://schemas.microsoft.com/office/drawing/2014/main" id="{08BA1901-5D55-DB2E-9BCD-A16D398868D9}"/>
              </a:ext>
            </a:extLst>
          </p:cNvPr>
          <p:cNvSpPr txBox="1"/>
          <p:nvPr/>
        </p:nvSpPr>
        <p:spPr>
          <a:xfrm>
            <a:off x="3048000" y="3244334"/>
            <a:ext cx="6096000" cy="369332"/>
          </a:xfrm>
          <a:prstGeom prst="rect">
            <a:avLst/>
          </a:prstGeom>
          <a:noFill/>
        </p:spPr>
        <p:txBody>
          <a:bodyPr wrap="square">
            <a:spAutoFit/>
          </a:bodyPr>
          <a:lstStyle/>
          <a:p>
            <a:r>
              <a:rPr lang="zh-CN" altLang="en-US" dirty="0"/>
              <a:t>*</a:t>
            </a:r>
          </a:p>
        </p:txBody>
      </p:sp>
      <p:graphicFrame>
        <p:nvGraphicFramePr>
          <p:cNvPr id="16" name="Content Placeholder 7">
            <a:extLst>
              <a:ext uri="{FF2B5EF4-FFF2-40B4-BE49-F238E27FC236}">
                <a16:creationId xmlns:a16="http://schemas.microsoft.com/office/drawing/2014/main" id="{3DA8FDBB-A279-28D8-66BF-2DB6AB050BC1}"/>
              </a:ext>
            </a:extLst>
          </p:cNvPr>
          <p:cNvGraphicFramePr>
            <a:graphicFrameLocks/>
          </p:cNvGraphicFramePr>
          <p:nvPr>
            <p:extLst>
              <p:ext uri="{D42A27DB-BD31-4B8C-83A1-F6EECF244321}">
                <p14:modId xmlns:p14="http://schemas.microsoft.com/office/powerpoint/2010/main" val="2748180537"/>
              </p:ext>
            </p:extLst>
          </p:nvPr>
        </p:nvGraphicFramePr>
        <p:xfrm>
          <a:off x="900108" y="2033484"/>
          <a:ext cx="5157782" cy="4486419"/>
        </p:xfrm>
        <a:graphic>
          <a:graphicData uri="http://schemas.openxmlformats.org/drawingml/2006/table">
            <a:tbl>
              <a:tblPr>
                <a:tableStyleId>{5C22544A-7EE6-4342-B048-85BDC9FD1C3A}</a:tableStyleId>
              </a:tblPr>
              <a:tblGrid>
                <a:gridCol w="578442">
                  <a:extLst>
                    <a:ext uri="{9D8B030D-6E8A-4147-A177-3AD203B41FA5}">
                      <a16:colId xmlns:a16="http://schemas.microsoft.com/office/drawing/2014/main" val="2407524712"/>
                    </a:ext>
                  </a:extLst>
                </a:gridCol>
                <a:gridCol w="228967">
                  <a:extLst>
                    <a:ext uri="{9D8B030D-6E8A-4147-A177-3AD203B41FA5}">
                      <a16:colId xmlns:a16="http://schemas.microsoft.com/office/drawing/2014/main" val="2842000584"/>
                    </a:ext>
                  </a:extLst>
                </a:gridCol>
                <a:gridCol w="228967">
                  <a:extLst>
                    <a:ext uri="{9D8B030D-6E8A-4147-A177-3AD203B41FA5}">
                      <a16:colId xmlns:a16="http://schemas.microsoft.com/office/drawing/2014/main" val="1816425225"/>
                    </a:ext>
                  </a:extLst>
                </a:gridCol>
                <a:gridCol w="228967">
                  <a:extLst>
                    <a:ext uri="{9D8B030D-6E8A-4147-A177-3AD203B41FA5}">
                      <a16:colId xmlns:a16="http://schemas.microsoft.com/office/drawing/2014/main" val="3658363647"/>
                    </a:ext>
                  </a:extLst>
                </a:gridCol>
                <a:gridCol w="228967">
                  <a:extLst>
                    <a:ext uri="{9D8B030D-6E8A-4147-A177-3AD203B41FA5}">
                      <a16:colId xmlns:a16="http://schemas.microsoft.com/office/drawing/2014/main" val="3446083925"/>
                    </a:ext>
                  </a:extLst>
                </a:gridCol>
                <a:gridCol w="228967">
                  <a:extLst>
                    <a:ext uri="{9D8B030D-6E8A-4147-A177-3AD203B41FA5}">
                      <a16:colId xmlns:a16="http://schemas.microsoft.com/office/drawing/2014/main" val="3259950037"/>
                    </a:ext>
                  </a:extLst>
                </a:gridCol>
                <a:gridCol w="228967">
                  <a:extLst>
                    <a:ext uri="{9D8B030D-6E8A-4147-A177-3AD203B41FA5}">
                      <a16:colId xmlns:a16="http://schemas.microsoft.com/office/drawing/2014/main" val="1109412578"/>
                    </a:ext>
                  </a:extLst>
                </a:gridCol>
                <a:gridCol w="228967">
                  <a:extLst>
                    <a:ext uri="{9D8B030D-6E8A-4147-A177-3AD203B41FA5}">
                      <a16:colId xmlns:a16="http://schemas.microsoft.com/office/drawing/2014/main" val="4105163126"/>
                    </a:ext>
                  </a:extLst>
                </a:gridCol>
                <a:gridCol w="228967">
                  <a:extLst>
                    <a:ext uri="{9D8B030D-6E8A-4147-A177-3AD203B41FA5}">
                      <a16:colId xmlns:a16="http://schemas.microsoft.com/office/drawing/2014/main" val="2180263215"/>
                    </a:ext>
                  </a:extLst>
                </a:gridCol>
                <a:gridCol w="228967">
                  <a:extLst>
                    <a:ext uri="{9D8B030D-6E8A-4147-A177-3AD203B41FA5}">
                      <a16:colId xmlns:a16="http://schemas.microsoft.com/office/drawing/2014/main" val="3309020585"/>
                    </a:ext>
                  </a:extLst>
                </a:gridCol>
                <a:gridCol w="228967">
                  <a:extLst>
                    <a:ext uri="{9D8B030D-6E8A-4147-A177-3AD203B41FA5}">
                      <a16:colId xmlns:a16="http://schemas.microsoft.com/office/drawing/2014/main" val="107970418"/>
                    </a:ext>
                  </a:extLst>
                </a:gridCol>
                <a:gridCol w="228967">
                  <a:extLst>
                    <a:ext uri="{9D8B030D-6E8A-4147-A177-3AD203B41FA5}">
                      <a16:colId xmlns:a16="http://schemas.microsoft.com/office/drawing/2014/main" val="1070600438"/>
                    </a:ext>
                  </a:extLst>
                </a:gridCol>
                <a:gridCol w="228967">
                  <a:extLst>
                    <a:ext uri="{9D8B030D-6E8A-4147-A177-3AD203B41FA5}">
                      <a16:colId xmlns:a16="http://schemas.microsoft.com/office/drawing/2014/main" val="2970675241"/>
                    </a:ext>
                  </a:extLst>
                </a:gridCol>
                <a:gridCol w="228967">
                  <a:extLst>
                    <a:ext uri="{9D8B030D-6E8A-4147-A177-3AD203B41FA5}">
                      <a16:colId xmlns:a16="http://schemas.microsoft.com/office/drawing/2014/main" val="1577680878"/>
                    </a:ext>
                  </a:extLst>
                </a:gridCol>
                <a:gridCol w="228967">
                  <a:extLst>
                    <a:ext uri="{9D8B030D-6E8A-4147-A177-3AD203B41FA5}">
                      <a16:colId xmlns:a16="http://schemas.microsoft.com/office/drawing/2014/main" val="2923759460"/>
                    </a:ext>
                  </a:extLst>
                </a:gridCol>
                <a:gridCol w="228967">
                  <a:extLst>
                    <a:ext uri="{9D8B030D-6E8A-4147-A177-3AD203B41FA5}">
                      <a16:colId xmlns:a16="http://schemas.microsoft.com/office/drawing/2014/main" val="713010720"/>
                    </a:ext>
                  </a:extLst>
                </a:gridCol>
                <a:gridCol w="228967">
                  <a:extLst>
                    <a:ext uri="{9D8B030D-6E8A-4147-A177-3AD203B41FA5}">
                      <a16:colId xmlns:a16="http://schemas.microsoft.com/office/drawing/2014/main" val="4056683287"/>
                    </a:ext>
                  </a:extLst>
                </a:gridCol>
                <a:gridCol w="228967">
                  <a:extLst>
                    <a:ext uri="{9D8B030D-6E8A-4147-A177-3AD203B41FA5}">
                      <a16:colId xmlns:a16="http://schemas.microsoft.com/office/drawing/2014/main" val="106947336"/>
                    </a:ext>
                  </a:extLst>
                </a:gridCol>
                <a:gridCol w="228967">
                  <a:extLst>
                    <a:ext uri="{9D8B030D-6E8A-4147-A177-3AD203B41FA5}">
                      <a16:colId xmlns:a16="http://schemas.microsoft.com/office/drawing/2014/main" val="2640945351"/>
                    </a:ext>
                  </a:extLst>
                </a:gridCol>
                <a:gridCol w="228967">
                  <a:extLst>
                    <a:ext uri="{9D8B030D-6E8A-4147-A177-3AD203B41FA5}">
                      <a16:colId xmlns:a16="http://schemas.microsoft.com/office/drawing/2014/main" val="2859232146"/>
                    </a:ext>
                  </a:extLst>
                </a:gridCol>
                <a:gridCol w="228967">
                  <a:extLst>
                    <a:ext uri="{9D8B030D-6E8A-4147-A177-3AD203B41FA5}">
                      <a16:colId xmlns:a16="http://schemas.microsoft.com/office/drawing/2014/main" val="1514900381"/>
                    </a:ext>
                  </a:extLst>
                </a:gridCol>
              </a:tblGrid>
              <a:tr h="339478">
                <a:tc>
                  <a:txBody>
                    <a:bodyPr/>
                    <a:lstStyle/>
                    <a:p>
                      <a:pPr algn="ctr" fontAlgn="b"/>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extLst>
                  <a:ext uri="{0D108BD9-81ED-4DB2-BD59-A6C34878D82A}">
                    <a16:rowId xmlns:a16="http://schemas.microsoft.com/office/drawing/2014/main" val="2720349823"/>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2235575186"/>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2701225165"/>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437403036"/>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293625137"/>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775455151"/>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597248331"/>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829075400"/>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555512209"/>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918929202"/>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886177228"/>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587022317"/>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913228610"/>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772850482"/>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587268443"/>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079583879"/>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1330452950"/>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2053859913"/>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620616052"/>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1334301448"/>
                  </a:ext>
                </a:extLst>
              </a:tr>
              <a:tr h="159868">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590817891"/>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166042391"/>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640168205"/>
                  </a:ext>
                </a:extLst>
              </a:tr>
              <a:tr h="173351">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865017299"/>
                  </a:ext>
                </a:extLst>
              </a:tr>
              <a:tr h="173351">
                <a:tc>
                  <a:txBody>
                    <a:bodyPr/>
                    <a:lstStyle/>
                    <a:p>
                      <a:pPr algn="ctr" fontAlgn="b"/>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627226532"/>
                  </a:ext>
                </a:extLst>
              </a:tr>
            </a:tbl>
          </a:graphicData>
        </a:graphic>
      </p:graphicFrame>
      <p:graphicFrame>
        <p:nvGraphicFramePr>
          <p:cNvPr id="18" name="Content Placeholder 7">
            <a:extLst>
              <a:ext uri="{FF2B5EF4-FFF2-40B4-BE49-F238E27FC236}">
                <a16:creationId xmlns:a16="http://schemas.microsoft.com/office/drawing/2014/main" id="{3B6081A3-7FC4-AE9C-1327-81C0492D5308}"/>
              </a:ext>
            </a:extLst>
          </p:cNvPr>
          <p:cNvGraphicFramePr>
            <a:graphicFrameLocks/>
          </p:cNvGraphicFramePr>
          <p:nvPr>
            <p:extLst>
              <p:ext uri="{D42A27DB-BD31-4B8C-83A1-F6EECF244321}">
                <p14:modId xmlns:p14="http://schemas.microsoft.com/office/powerpoint/2010/main" val="673801866"/>
              </p:ext>
            </p:extLst>
          </p:nvPr>
        </p:nvGraphicFramePr>
        <p:xfrm>
          <a:off x="862014" y="2033484"/>
          <a:ext cx="5157782" cy="4459391"/>
        </p:xfrm>
        <a:graphic>
          <a:graphicData uri="http://schemas.openxmlformats.org/drawingml/2006/table">
            <a:tbl>
              <a:tblPr>
                <a:tableStyleId>{5C22544A-7EE6-4342-B048-85BDC9FD1C3A}</a:tableStyleId>
              </a:tblPr>
              <a:tblGrid>
                <a:gridCol w="578442">
                  <a:extLst>
                    <a:ext uri="{9D8B030D-6E8A-4147-A177-3AD203B41FA5}">
                      <a16:colId xmlns:a16="http://schemas.microsoft.com/office/drawing/2014/main" val="2407524712"/>
                    </a:ext>
                  </a:extLst>
                </a:gridCol>
                <a:gridCol w="228967">
                  <a:extLst>
                    <a:ext uri="{9D8B030D-6E8A-4147-A177-3AD203B41FA5}">
                      <a16:colId xmlns:a16="http://schemas.microsoft.com/office/drawing/2014/main" val="2842000584"/>
                    </a:ext>
                  </a:extLst>
                </a:gridCol>
                <a:gridCol w="228967">
                  <a:extLst>
                    <a:ext uri="{9D8B030D-6E8A-4147-A177-3AD203B41FA5}">
                      <a16:colId xmlns:a16="http://schemas.microsoft.com/office/drawing/2014/main" val="1816425225"/>
                    </a:ext>
                  </a:extLst>
                </a:gridCol>
                <a:gridCol w="228967">
                  <a:extLst>
                    <a:ext uri="{9D8B030D-6E8A-4147-A177-3AD203B41FA5}">
                      <a16:colId xmlns:a16="http://schemas.microsoft.com/office/drawing/2014/main" val="3658363647"/>
                    </a:ext>
                  </a:extLst>
                </a:gridCol>
                <a:gridCol w="228967">
                  <a:extLst>
                    <a:ext uri="{9D8B030D-6E8A-4147-A177-3AD203B41FA5}">
                      <a16:colId xmlns:a16="http://schemas.microsoft.com/office/drawing/2014/main" val="3446083925"/>
                    </a:ext>
                  </a:extLst>
                </a:gridCol>
                <a:gridCol w="228967">
                  <a:extLst>
                    <a:ext uri="{9D8B030D-6E8A-4147-A177-3AD203B41FA5}">
                      <a16:colId xmlns:a16="http://schemas.microsoft.com/office/drawing/2014/main" val="3259950037"/>
                    </a:ext>
                  </a:extLst>
                </a:gridCol>
                <a:gridCol w="228967">
                  <a:extLst>
                    <a:ext uri="{9D8B030D-6E8A-4147-A177-3AD203B41FA5}">
                      <a16:colId xmlns:a16="http://schemas.microsoft.com/office/drawing/2014/main" val="1109412578"/>
                    </a:ext>
                  </a:extLst>
                </a:gridCol>
                <a:gridCol w="228967">
                  <a:extLst>
                    <a:ext uri="{9D8B030D-6E8A-4147-A177-3AD203B41FA5}">
                      <a16:colId xmlns:a16="http://schemas.microsoft.com/office/drawing/2014/main" val="4105163126"/>
                    </a:ext>
                  </a:extLst>
                </a:gridCol>
                <a:gridCol w="228967">
                  <a:extLst>
                    <a:ext uri="{9D8B030D-6E8A-4147-A177-3AD203B41FA5}">
                      <a16:colId xmlns:a16="http://schemas.microsoft.com/office/drawing/2014/main" val="2180263215"/>
                    </a:ext>
                  </a:extLst>
                </a:gridCol>
                <a:gridCol w="228967">
                  <a:extLst>
                    <a:ext uri="{9D8B030D-6E8A-4147-A177-3AD203B41FA5}">
                      <a16:colId xmlns:a16="http://schemas.microsoft.com/office/drawing/2014/main" val="3309020585"/>
                    </a:ext>
                  </a:extLst>
                </a:gridCol>
                <a:gridCol w="228967">
                  <a:extLst>
                    <a:ext uri="{9D8B030D-6E8A-4147-A177-3AD203B41FA5}">
                      <a16:colId xmlns:a16="http://schemas.microsoft.com/office/drawing/2014/main" val="107970418"/>
                    </a:ext>
                  </a:extLst>
                </a:gridCol>
                <a:gridCol w="228967">
                  <a:extLst>
                    <a:ext uri="{9D8B030D-6E8A-4147-A177-3AD203B41FA5}">
                      <a16:colId xmlns:a16="http://schemas.microsoft.com/office/drawing/2014/main" val="1070600438"/>
                    </a:ext>
                  </a:extLst>
                </a:gridCol>
                <a:gridCol w="228967">
                  <a:extLst>
                    <a:ext uri="{9D8B030D-6E8A-4147-A177-3AD203B41FA5}">
                      <a16:colId xmlns:a16="http://schemas.microsoft.com/office/drawing/2014/main" val="2970675241"/>
                    </a:ext>
                  </a:extLst>
                </a:gridCol>
                <a:gridCol w="228967">
                  <a:extLst>
                    <a:ext uri="{9D8B030D-6E8A-4147-A177-3AD203B41FA5}">
                      <a16:colId xmlns:a16="http://schemas.microsoft.com/office/drawing/2014/main" val="1577680878"/>
                    </a:ext>
                  </a:extLst>
                </a:gridCol>
                <a:gridCol w="228967">
                  <a:extLst>
                    <a:ext uri="{9D8B030D-6E8A-4147-A177-3AD203B41FA5}">
                      <a16:colId xmlns:a16="http://schemas.microsoft.com/office/drawing/2014/main" val="2923759460"/>
                    </a:ext>
                  </a:extLst>
                </a:gridCol>
                <a:gridCol w="228967">
                  <a:extLst>
                    <a:ext uri="{9D8B030D-6E8A-4147-A177-3AD203B41FA5}">
                      <a16:colId xmlns:a16="http://schemas.microsoft.com/office/drawing/2014/main" val="713010720"/>
                    </a:ext>
                  </a:extLst>
                </a:gridCol>
                <a:gridCol w="228967">
                  <a:extLst>
                    <a:ext uri="{9D8B030D-6E8A-4147-A177-3AD203B41FA5}">
                      <a16:colId xmlns:a16="http://schemas.microsoft.com/office/drawing/2014/main" val="4056683287"/>
                    </a:ext>
                  </a:extLst>
                </a:gridCol>
                <a:gridCol w="228967">
                  <a:extLst>
                    <a:ext uri="{9D8B030D-6E8A-4147-A177-3AD203B41FA5}">
                      <a16:colId xmlns:a16="http://schemas.microsoft.com/office/drawing/2014/main" val="106947336"/>
                    </a:ext>
                  </a:extLst>
                </a:gridCol>
                <a:gridCol w="228967">
                  <a:extLst>
                    <a:ext uri="{9D8B030D-6E8A-4147-A177-3AD203B41FA5}">
                      <a16:colId xmlns:a16="http://schemas.microsoft.com/office/drawing/2014/main" val="2640945351"/>
                    </a:ext>
                  </a:extLst>
                </a:gridCol>
                <a:gridCol w="228967">
                  <a:extLst>
                    <a:ext uri="{9D8B030D-6E8A-4147-A177-3AD203B41FA5}">
                      <a16:colId xmlns:a16="http://schemas.microsoft.com/office/drawing/2014/main" val="2859232146"/>
                    </a:ext>
                  </a:extLst>
                </a:gridCol>
                <a:gridCol w="228967">
                  <a:extLst>
                    <a:ext uri="{9D8B030D-6E8A-4147-A177-3AD203B41FA5}">
                      <a16:colId xmlns:a16="http://schemas.microsoft.com/office/drawing/2014/main" val="1514900381"/>
                    </a:ext>
                  </a:extLst>
                </a:gridCol>
              </a:tblGrid>
              <a:tr h="338451">
                <a:tc>
                  <a:txBody>
                    <a:bodyPr/>
                    <a:lstStyle/>
                    <a:p>
                      <a:pPr algn="ctr" fontAlgn="b"/>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tc>
                  <a:txBody>
                    <a:bodyPr/>
                    <a:lstStyle/>
                    <a:p>
                      <a:pPr algn="ctr" fontAlgn="ctr"/>
                      <a:r>
                        <a:rPr lang="en-US" sz="1000" u="none" strike="noStrike" dirty="0">
                          <a:effectLst/>
                        </a:rPr>
                        <a:t>SDT</a:t>
                      </a:r>
                      <a:endParaRPr lang="en-US" sz="1000" b="0" i="0" u="none" strike="noStrike" dirty="0">
                        <a:solidFill>
                          <a:srgbClr val="000000"/>
                        </a:solidFill>
                        <a:effectLst/>
                        <a:latin typeface="Calibri" panose="020F0502020204030204" pitchFamily="34" charset="0"/>
                      </a:endParaRPr>
                    </a:p>
                  </a:txBody>
                  <a:tcPr marL="6984" marR="6984" marT="6984" marB="0" vert="vert" anchor="ctr"/>
                </a:tc>
                <a:extLst>
                  <a:ext uri="{0D108BD9-81ED-4DB2-BD59-A6C34878D82A}">
                    <a16:rowId xmlns:a16="http://schemas.microsoft.com/office/drawing/2014/main" val="2720349823"/>
                  </a:ext>
                </a:extLst>
              </a:tr>
              <a:tr h="0">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2235575186"/>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2701225165"/>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437403036"/>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293625137"/>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775455151"/>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597248331"/>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829075400"/>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555512209"/>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918929202"/>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886177228"/>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587022317"/>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913228610"/>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772850482"/>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587268443"/>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079583879"/>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1330452950"/>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2053859913"/>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620616052"/>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1334301448"/>
                  </a:ext>
                </a:extLst>
              </a:tr>
              <a:tr h="7635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590817891"/>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166042391"/>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640168205"/>
                  </a:ext>
                </a:extLst>
              </a:tr>
              <a:tr h="172826">
                <a:tc>
                  <a:txBody>
                    <a:bodyPr/>
                    <a:lstStyle/>
                    <a:p>
                      <a:pPr algn="ctr" fontAlgn="b"/>
                      <a:r>
                        <a:rPr lang="en-US" sz="1000" u="none" strike="noStrike" dirty="0">
                          <a:effectLst/>
                        </a:rPr>
                        <a:t>Service</a:t>
                      </a:r>
                      <a:endParaRPr lang="en-US" sz="1000" b="0" i="0" u="none" strike="noStrike" dirty="0">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3865017299"/>
                  </a:ext>
                </a:extLst>
              </a:tr>
              <a:tr h="172826">
                <a:tc>
                  <a:txBody>
                    <a:bodyPr/>
                    <a:lstStyle/>
                    <a:p>
                      <a:pPr algn="ctr" fontAlgn="b"/>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b"/>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a:effectLst/>
                        </a:rPr>
                        <a:t> </a:t>
                      </a:r>
                      <a:endParaRPr lang="en-NL" sz="1000" b="0" i="0" u="none" strike="noStrike">
                        <a:solidFill>
                          <a:srgbClr val="000000"/>
                        </a:solidFill>
                        <a:effectLst/>
                        <a:latin typeface="Calibri" panose="020F0502020204030204" pitchFamily="34" charset="0"/>
                      </a:endParaRPr>
                    </a:p>
                  </a:txBody>
                  <a:tcPr marL="6984" marR="6984" marT="6984" marB="0" anchor="ctr"/>
                </a:tc>
                <a:tc>
                  <a:txBody>
                    <a:bodyPr/>
                    <a:lstStyle/>
                    <a:p>
                      <a:pPr algn="ctr" fontAlgn="ctr"/>
                      <a:r>
                        <a:rPr lang="en-NL" sz="1000" u="none" strike="noStrike" dirty="0">
                          <a:effectLst/>
                        </a:rPr>
                        <a:t> </a:t>
                      </a:r>
                      <a:endParaRPr lang="en-NL" sz="1000" b="0" i="0" u="none" strike="noStrike" dirty="0">
                        <a:solidFill>
                          <a:srgbClr val="000000"/>
                        </a:solidFill>
                        <a:effectLst/>
                        <a:latin typeface="Calibri" panose="020F0502020204030204" pitchFamily="34" charset="0"/>
                      </a:endParaRPr>
                    </a:p>
                  </a:txBody>
                  <a:tcPr marL="6984" marR="6984" marT="6984" marB="0" anchor="ctr"/>
                </a:tc>
                <a:extLst>
                  <a:ext uri="{0D108BD9-81ED-4DB2-BD59-A6C34878D82A}">
                    <a16:rowId xmlns:a16="http://schemas.microsoft.com/office/drawing/2014/main" val="627226532"/>
                  </a:ext>
                </a:extLst>
              </a:tr>
            </a:tbl>
          </a:graphicData>
        </a:graphic>
      </p:graphicFrame>
      <p:pic>
        <p:nvPicPr>
          <p:cNvPr id="20" name="Picture 19">
            <a:extLst>
              <a:ext uri="{FF2B5EF4-FFF2-40B4-BE49-F238E27FC236}">
                <a16:creationId xmlns:a16="http://schemas.microsoft.com/office/drawing/2014/main" id="{70F042F4-2F30-AE5F-28F3-B7E129D5E6D4}"/>
              </a:ext>
            </a:extLst>
          </p:cNvPr>
          <p:cNvPicPr>
            <a:picLocks noChangeAspect="1"/>
          </p:cNvPicPr>
          <p:nvPr/>
        </p:nvPicPr>
        <p:blipFill>
          <a:blip r:embed="rId2"/>
          <a:stretch>
            <a:fillRect/>
          </a:stretch>
        </p:blipFill>
        <p:spPr>
          <a:xfrm>
            <a:off x="900108" y="2062667"/>
            <a:ext cx="5097752" cy="4824516"/>
          </a:xfrm>
          <a:prstGeom prst="rect">
            <a:avLst/>
          </a:prstGeom>
          <a:solidFill>
            <a:schemeClr val="bg1">
              <a:lumMod val="95000"/>
            </a:schemeClr>
          </a:solidFill>
          <a:ln>
            <a:solidFill>
              <a:srgbClr val="C00000"/>
            </a:solidFill>
          </a:ln>
        </p:spPr>
      </p:pic>
      <p:pic>
        <p:nvPicPr>
          <p:cNvPr id="21" name="Picture 20">
            <a:extLst>
              <a:ext uri="{FF2B5EF4-FFF2-40B4-BE49-F238E27FC236}">
                <a16:creationId xmlns:a16="http://schemas.microsoft.com/office/drawing/2014/main" id="{BDA35974-BAB6-9C74-1CC1-E9B7CEADD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710" y="2044752"/>
            <a:ext cx="5341620" cy="4754880"/>
          </a:xfrm>
          <a:prstGeom prst="rect">
            <a:avLst/>
          </a:prstGeom>
          <a:solidFill>
            <a:schemeClr val="bg1">
              <a:lumMod val="95000"/>
            </a:schemeClr>
          </a:solidFill>
          <a:ln>
            <a:solidFill>
              <a:srgbClr val="C00000"/>
            </a:solidFill>
          </a:ln>
        </p:spPr>
      </p:pic>
    </p:spTree>
    <p:extLst>
      <p:ext uri="{BB962C8B-B14F-4D97-AF65-F5344CB8AC3E}">
        <p14:creationId xmlns:p14="http://schemas.microsoft.com/office/powerpoint/2010/main" val="915656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421D419-6190-E317-4531-B5FA9092E807}"/>
              </a:ext>
            </a:extLst>
          </p:cNvPr>
          <p:cNvSpPr>
            <a:spLocks noGrp="1"/>
          </p:cNvSpPr>
          <p:nvPr>
            <p:ph type="title"/>
          </p:nvPr>
        </p:nvSpPr>
        <p:spPr>
          <a:xfrm>
            <a:off x="1676400" y="349100"/>
            <a:ext cx="10515600" cy="1325563"/>
          </a:xfrm>
        </p:spPr>
        <p:txBody>
          <a:bodyPr/>
          <a:lstStyle/>
          <a:p>
            <a:r>
              <a:rPr lang="en-US" altLang="zh-CN" b="1" dirty="0">
                <a:solidFill>
                  <a:srgbClr val="C00000"/>
                </a:solidFill>
                <a:effectLst>
                  <a:outerShdw blurRad="38100" dist="38100" dir="2700000" algn="tl">
                    <a:srgbClr val="000000">
                      <a:alpha val="43137"/>
                    </a:srgbClr>
                  </a:outerShdw>
                </a:effectLst>
              </a:rPr>
              <a:t>Clustering-Based System</a:t>
            </a:r>
            <a:r>
              <a:rPr lang="zh-CN" altLang="en-US" b="1" dirty="0">
                <a:solidFill>
                  <a:srgbClr val="C00000"/>
                </a:solidFill>
                <a:effectLst>
                  <a:outerShdw blurRad="38100" dist="38100" dir="2700000" algn="tl">
                    <a:srgbClr val="000000">
                      <a:alpha val="43137"/>
                    </a:srgbClr>
                  </a:outerShdw>
                </a:effectLst>
              </a:rPr>
              <a:t> </a:t>
            </a:r>
            <a:r>
              <a:rPr lang="en-US" altLang="zh-CN" b="1" dirty="0">
                <a:solidFill>
                  <a:srgbClr val="C00000"/>
                </a:solidFill>
                <a:effectLst>
                  <a:outerShdw blurRad="38100" dist="38100" dir="2700000" algn="tl">
                    <a:srgbClr val="000000">
                      <a:alpha val="43137"/>
                    </a:srgbClr>
                  </a:outerShdw>
                </a:effectLst>
              </a:rPr>
              <a:t>Architecture</a:t>
            </a:r>
            <a:endParaRPr lang="LID4096" b="1" dirty="0">
              <a:solidFill>
                <a:srgbClr val="C00000"/>
              </a:solidFill>
              <a:effectLst>
                <a:outerShdw blurRad="38100" dist="38100" dir="2700000" algn="tl">
                  <a:srgbClr val="000000">
                    <a:alpha val="43137"/>
                  </a:srgbClr>
                </a:outerShdw>
              </a:effectLst>
            </a:endParaRPr>
          </a:p>
        </p:txBody>
      </p:sp>
      <p:grpSp>
        <p:nvGrpSpPr>
          <p:cNvPr id="125" name="Group 124">
            <a:extLst>
              <a:ext uri="{FF2B5EF4-FFF2-40B4-BE49-F238E27FC236}">
                <a16:creationId xmlns:a16="http://schemas.microsoft.com/office/drawing/2014/main" id="{6D5CD5FB-B9B4-3D3E-3933-59366A175C1F}"/>
              </a:ext>
            </a:extLst>
          </p:cNvPr>
          <p:cNvGrpSpPr/>
          <p:nvPr/>
        </p:nvGrpSpPr>
        <p:grpSpPr>
          <a:xfrm>
            <a:off x="1957818" y="1992310"/>
            <a:ext cx="7206688" cy="3842268"/>
            <a:chOff x="2518535" y="2052695"/>
            <a:chExt cx="7206688" cy="3842268"/>
          </a:xfrm>
        </p:grpSpPr>
        <p:sp>
          <p:nvSpPr>
            <p:cNvPr id="26" name="Freeform: Shape 25">
              <a:extLst>
                <a:ext uri="{FF2B5EF4-FFF2-40B4-BE49-F238E27FC236}">
                  <a16:creationId xmlns:a16="http://schemas.microsoft.com/office/drawing/2014/main" id="{6D3B4A7C-C725-8EB2-E2BE-61BF251B4B6E}"/>
                </a:ext>
              </a:extLst>
            </p:cNvPr>
            <p:cNvSpPr/>
            <p:nvPr/>
          </p:nvSpPr>
          <p:spPr>
            <a:xfrm>
              <a:off x="7010932" y="2628713"/>
              <a:ext cx="1723276" cy="885217"/>
            </a:xfrm>
            <a:custGeom>
              <a:avLst/>
              <a:gdLst>
                <a:gd name="connsiteX0" fmla="*/ 11044 w 1723276"/>
                <a:gd name="connsiteY0" fmla="*/ 194553 h 885217"/>
                <a:gd name="connsiteX1" fmla="*/ 11044 w 1723276"/>
                <a:gd name="connsiteY1" fmla="*/ 194553 h 885217"/>
                <a:gd name="connsiteX2" fmla="*/ 49955 w 1723276"/>
                <a:gd name="connsiteY2" fmla="*/ 603115 h 885217"/>
                <a:gd name="connsiteX3" fmla="*/ 234780 w 1723276"/>
                <a:gd name="connsiteY3" fmla="*/ 846306 h 885217"/>
                <a:gd name="connsiteX4" fmla="*/ 779529 w 1723276"/>
                <a:gd name="connsiteY4" fmla="*/ 885217 h 885217"/>
                <a:gd name="connsiteX5" fmla="*/ 964355 w 1723276"/>
                <a:gd name="connsiteY5" fmla="*/ 875489 h 885217"/>
                <a:gd name="connsiteX6" fmla="*/ 1071359 w 1723276"/>
                <a:gd name="connsiteY6" fmla="*/ 817123 h 885217"/>
                <a:gd name="connsiteX7" fmla="*/ 1246457 w 1723276"/>
                <a:gd name="connsiteY7" fmla="*/ 797668 h 885217"/>
                <a:gd name="connsiteX8" fmla="*/ 1382644 w 1723276"/>
                <a:gd name="connsiteY8" fmla="*/ 758757 h 885217"/>
                <a:gd name="connsiteX9" fmla="*/ 1392372 w 1723276"/>
                <a:gd name="connsiteY9" fmla="*/ 710119 h 885217"/>
                <a:gd name="connsiteX10" fmla="*/ 1421555 w 1723276"/>
                <a:gd name="connsiteY10" fmla="*/ 603115 h 885217"/>
                <a:gd name="connsiteX11" fmla="*/ 1431282 w 1723276"/>
                <a:gd name="connsiteY11" fmla="*/ 564204 h 885217"/>
                <a:gd name="connsiteX12" fmla="*/ 1489648 w 1723276"/>
                <a:gd name="connsiteY12" fmla="*/ 535021 h 885217"/>
                <a:gd name="connsiteX13" fmla="*/ 1693929 w 1723276"/>
                <a:gd name="connsiteY13" fmla="*/ 486383 h 885217"/>
                <a:gd name="connsiteX14" fmla="*/ 1723112 w 1723276"/>
                <a:gd name="connsiteY14" fmla="*/ 457200 h 885217"/>
                <a:gd name="connsiteX15" fmla="*/ 1499376 w 1723276"/>
                <a:gd name="connsiteY15" fmla="*/ 243191 h 885217"/>
                <a:gd name="connsiteX16" fmla="*/ 1295095 w 1723276"/>
                <a:gd name="connsiteY16" fmla="*/ 136187 h 885217"/>
                <a:gd name="connsiteX17" fmla="*/ 1119997 w 1723276"/>
                <a:gd name="connsiteY17" fmla="*/ 58366 h 885217"/>
                <a:gd name="connsiteX18" fmla="*/ 1090814 w 1723276"/>
                <a:gd name="connsiteY18" fmla="*/ 48638 h 885217"/>
                <a:gd name="connsiteX19" fmla="*/ 876806 w 1723276"/>
                <a:gd name="connsiteY19" fmla="*/ 9728 h 885217"/>
                <a:gd name="connsiteX20" fmla="*/ 633614 w 1723276"/>
                <a:gd name="connsiteY20" fmla="*/ 0 h 885217"/>
                <a:gd name="connsiteX21" fmla="*/ 380695 w 1723276"/>
                <a:gd name="connsiteY21" fmla="*/ 136187 h 885217"/>
                <a:gd name="connsiteX22" fmla="*/ 322329 w 1723276"/>
                <a:gd name="connsiteY22" fmla="*/ 184826 h 885217"/>
                <a:gd name="connsiteX23" fmla="*/ 118048 w 1723276"/>
                <a:gd name="connsiteY23" fmla="*/ 194553 h 885217"/>
                <a:gd name="connsiteX24" fmla="*/ 11044 w 1723276"/>
                <a:gd name="connsiteY24" fmla="*/ 204281 h 885217"/>
                <a:gd name="connsiteX25" fmla="*/ 11044 w 1723276"/>
                <a:gd name="connsiteY25" fmla="*/ 194553 h 88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23276" h="885217">
                  <a:moveTo>
                    <a:pt x="11044" y="194553"/>
                  </a:moveTo>
                  <a:lnTo>
                    <a:pt x="11044" y="194553"/>
                  </a:lnTo>
                  <a:cubicBezTo>
                    <a:pt x="20088" y="456815"/>
                    <a:pt x="615" y="413976"/>
                    <a:pt x="49955" y="603115"/>
                  </a:cubicBezTo>
                  <a:cubicBezTo>
                    <a:pt x="80336" y="719578"/>
                    <a:pt x="94847" y="780022"/>
                    <a:pt x="234780" y="846306"/>
                  </a:cubicBezTo>
                  <a:cubicBezTo>
                    <a:pt x="312607" y="883171"/>
                    <a:pt x="752861" y="884433"/>
                    <a:pt x="779529" y="885217"/>
                  </a:cubicBezTo>
                  <a:cubicBezTo>
                    <a:pt x="841138" y="881974"/>
                    <a:pt x="904275" y="889508"/>
                    <a:pt x="964355" y="875489"/>
                  </a:cubicBezTo>
                  <a:cubicBezTo>
                    <a:pt x="1003921" y="866257"/>
                    <a:pt x="1032193" y="827927"/>
                    <a:pt x="1071359" y="817123"/>
                  </a:cubicBezTo>
                  <a:cubicBezTo>
                    <a:pt x="1127970" y="801506"/>
                    <a:pt x="1188091" y="804153"/>
                    <a:pt x="1246457" y="797668"/>
                  </a:cubicBezTo>
                  <a:cubicBezTo>
                    <a:pt x="1291853" y="784698"/>
                    <a:pt x="1342160" y="783047"/>
                    <a:pt x="1382644" y="758757"/>
                  </a:cubicBezTo>
                  <a:cubicBezTo>
                    <a:pt x="1396822" y="750250"/>
                    <a:pt x="1388785" y="726259"/>
                    <a:pt x="1392372" y="710119"/>
                  </a:cubicBezTo>
                  <a:cubicBezTo>
                    <a:pt x="1401178" y="670492"/>
                    <a:pt x="1410162" y="644891"/>
                    <a:pt x="1421555" y="603115"/>
                  </a:cubicBezTo>
                  <a:cubicBezTo>
                    <a:pt x="1425073" y="590217"/>
                    <a:pt x="1421828" y="573658"/>
                    <a:pt x="1431282" y="564204"/>
                  </a:cubicBezTo>
                  <a:cubicBezTo>
                    <a:pt x="1446663" y="548823"/>
                    <a:pt x="1468792" y="541200"/>
                    <a:pt x="1489648" y="535021"/>
                  </a:cubicBezTo>
                  <a:cubicBezTo>
                    <a:pt x="1556761" y="515136"/>
                    <a:pt x="1625835" y="502596"/>
                    <a:pt x="1693929" y="486383"/>
                  </a:cubicBezTo>
                  <a:cubicBezTo>
                    <a:pt x="1703657" y="476655"/>
                    <a:pt x="1725374" y="470770"/>
                    <a:pt x="1723112" y="457200"/>
                  </a:cubicBezTo>
                  <a:cubicBezTo>
                    <a:pt x="1706580" y="358004"/>
                    <a:pt x="1556894" y="278587"/>
                    <a:pt x="1499376" y="243191"/>
                  </a:cubicBezTo>
                  <a:cubicBezTo>
                    <a:pt x="1433909" y="202904"/>
                    <a:pt x="1364200" y="169853"/>
                    <a:pt x="1295095" y="136187"/>
                  </a:cubicBezTo>
                  <a:cubicBezTo>
                    <a:pt x="1237676" y="108214"/>
                    <a:pt x="1178704" y="83526"/>
                    <a:pt x="1119997" y="58366"/>
                  </a:cubicBezTo>
                  <a:cubicBezTo>
                    <a:pt x="1110572" y="54327"/>
                    <a:pt x="1100869" y="50649"/>
                    <a:pt x="1090814" y="48638"/>
                  </a:cubicBezTo>
                  <a:cubicBezTo>
                    <a:pt x="1019717" y="34419"/>
                    <a:pt x="948905" y="17398"/>
                    <a:pt x="876806" y="9728"/>
                  </a:cubicBezTo>
                  <a:cubicBezTo>
                    <a:pt x="796132" y="1146"/>
                    <a:pt x="714678" y="3243"/>
                    <a:pt x="633614" y="0"/>
                  </a:cubicBezTo>
                  <a:cubicBezTo>
                    <a:pt x="510346" y="56893"/>
                    <a:pt x="495381" y="57717"/>
                    <a:pt x="380695" y="136187"/>
                  </a:cubicBezTo>
                  <a:cubicBezTo>
                    <a:pt x="359794" y="150488"/>
                    <a:pt x="347051" y="179332"/>
                    <a:pt x="322329" y="184826"/>
                  </a:cubicBezTo>
                  <a:cubicBezTo>
                    <a:pt x="255782" y="199614"/>
                    <a:pt x="186086" y="190301"/>
                    <a:pt x="118048" y="194553"/>
                  </a:cubicBezTo>
                  <a:cubicBezTo>
                    <a:pt x="82303" y="196787"/>
                    <a:pt x="46712" y="201038"/>
                    <a:pt x="11044" y="204281"/>
                  </a:cubicBezTo>
                  <a:cubicBezTo>
                    <a:pt x="-13807" y="241558"/>
                    <a:pt x="11044" y="196174"/>
                    <a:pt x="11044" y="194553"/>
                  </a:cubicBezTo>
                  <a:close/>
                </a:path>
              </a:pathLst>
            </a:cu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dirty="0"/>
            </a:p>
          </p:txBody>
        </p:sp>
        <p:cxnSp>
          <p:nvCxnSpPr>
            <p:cNvPr id="17" name="Straight Arrow Connector 16">
              <a:extLst>
                <a:ext uri="{FF2B5EF4-FFF2-40B4-BE49-F238E27FC236}">
                  <a16:creationId xmlns:a16="http://schemas.microsoft.com/office/drawing/2014/main" id="{397CE386-C563-2C56-0C66-E4BDA6FB1861}"/>
                </a:ext>
              </a:extLst>
            </p:cNvPr>
            <p:cNvCxnSpPr>
              <a:cxnSpLocks/>
            </p:cNvCxnSpPr>
            <p:nvPr/>
          </p:nvCxnSpPr>
          <p:spPr>
            <a:xfrm flipV="1">
              <a:off x="4721974" y="2428741"/>
              <a:ext cx="0" cy="2191898"/>
            </a:xfrm>
            <a:prstGeom prst="straightConnector1">
              <a:avLst/>
            </a:prstGeom>
            <a:solidFill>
              <a:srgbClr val="FFFF00"/>
            </a:solidFill>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D10F61-4B40-DEE9-A73D-2F79A67B8835}"/>
                </a:ext>
              </a:extLst>
            </p:cNvPr>
            <p:cNvCxnSpPr/>
            <p:nvPr/>
          </p:nvCxnSpPr>
          <p:spPr>
            <a:xfrm flipH="1">
              <a:off x="3081242" y="4581729"/>
              <a:ext cx="1640732" cy="1313234"/>
            </a:xfrm>
            <a:prstGeom prst="straightConnector1">
              <a:avLst/>
            </a:prstGeom>
            <a:solidFill>
              <a:srgbClr val="FFFF00"/>
            </a:solidFill>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D2288E5-6B39-56F3-E9A9-BD878A975AAA}"/>
                </a:ext>
              </a:extLst>
            </p:cNvPr>
            <p:cNvCxnSpPr/>
            <p:nvPr/>
          </p:nvCxnSpPr>
          <p:spPr>
            <a:xfrm>
              <a:off x="4721974" y="4620639"/>
              <a:ext cx="3184187" cy="0"/>
            </a:xfrm>
            <a:prstGeom prst="straightConnector1">
              <a:avLst/>
            </a:prstGeom>
            <a:solidFill>
              <a:srgbClr val="FFFF00"/>
            </a:solidFill>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49348A2-18D2-0C8C-3A77-C2FCF4B64448}"/>
                </a:ext>
              </a:extLst>
            </p:cNvPr>
            <p:cNvSpPr txBox="1"/>
            <p:nvPr/>
          </p:nvSpPr>
          <p:spPr>
            <a:xfrm>
              <a:off x="4435036" y="2052695"/>
              <a:ext cx="875488" cy="369332"/>
            </a:xfrm>
            <a:prstGeom prst="rect">
              <a:avLst/>
            </a:prstGeom>
            <a:noFill/>
          </p:spPr>
          <p:txBody>
            <a:bodyPr wrap="square" rtlCol="0">
              <a:spAutoFit/>
            </a:bodyPr>
            <a:lstStyle/>
            <a:p>
              <a:r>
                <a:rPr lang="en-US" b="1" dirty="0"/>
                <a:t>Service</a:t>
              </a:r>
              <a:endParaRPr lang="LID4096" b="1" dirty="0"/>
            </a:p>
          </p:txBody>
        </p:sp>
        <p:sp>
          <p:nvSpPr>
            <p:cNvPr id="23" name="TextBox 22">
              <a:extLst>
                <a:ext uri="{FF2B5EF4-FFF2-40B4-BE49-F238E27FC236}">
                  <a16:creationId xmlns:a16="http://schemas.microsoft.com/office/drawing/2014/main" id="{79761852-B118-AECA-343A-C4739538C208}"/>
                </a:ext>
              </a:extLst>
            </p:cNvPr>
            <p:cNvSpPr txBox="1"/>
            <p:nvPr/>
          </p:nvSpPr>
          <p:spPr>
            <a:xfrm>
              <a:off x="7935342" y="4290055"/>
              <a:ext cx="1789881" cy="646331"/>
            </a:xfrm>
            <a:prstGeom prst="rect">
              <a:avLst/>
            </a:prstGeom>
            <a:noFill/>
          </p:spPr>
          <p:txBody>
            <a:bodyPr wrap="square" rtlCol="0">
              <a:spAutoFit/>
            </a:bodyPr>
            <a:lstStyle/>
            <a:p>
              <a:r>
                <a:rPr lang="en-US" b="1" dirty="0"/>
                <a:t>Software Defined Thing</a:t>
              </a:r>
              <a:endParaRPr lang="LID4096" b="1" dirty="0"/>
            </a:p>
          </p:txBody>
        </p:sp>
        <p:sp>
          <p:nvSpPr>
            <p:cNvPr id="24" name="TextBox 23">
              <a:extLst>
                <a:ext uri="{FF2B5EF4-FFF2-40B4-BE49-F238E27FC236}">
                  <a16:creationId xmlns:a16="http://schemas.microsoft.com/office/drawing/2014/main" id="{E9FC8D9B-FE0B-77B6-DE7C-39E81FE6FDF4}"/>
                </a:ext>
              </a:extLst>
            </p:cNvPr>
            <p:cNvSpPr txBox="1"/>
            <p:nvPr/>
          </p:nvSpPr>
          <p:spPr>
            <a:xfrm>
              <a:off x="2518535" y="5401522"/>
              <a:ext cx="875488" cy="369332"/>
            </a:xfrm>
            <a:prstGeom prst="rect">
              <a:avLst/>
            </a:prstGeom>
            <a:noFill/>
          </p:spPr>
          <p:txBody>
            <a:bodyPr wrap="square" rtlCol="0">
              <a:spAutoFit/>
            </a:bodyPr>
            <a:lstStyle/>
            <a:p>
              <a:r>
                <a:rPr lang="en-US" b="1" dirty="0"/>
                <a:t>Cluster</a:t>
              </a:r>
              <a:endParaRPr lang="LID4096" b="1" dirty="0"/>
            </a:p>
          </p:txBody>
        </p:sp>
        <p:sp>
          <p:nvSpPr>
            <p:cNvPr id="25" name="Freeform: Shape 24">
              <a:extLst>
                <a:ext uri="{FF2B5EF4-FFF2-40B4-BE49-F238E27FC236}">
                  <a16:creationId xmlns:a16="http://schemas.microsoft.com/office/drawing/2014/main" id="{8BFE76AA-815C-08FE-0D4D-83B1BB7E1443}"/>
                </a:ext>
              </a:extLst>
            </p:cNvPr>
            <p:cNvSpPr/>
            <p:nvPr/>
          </p:nvSpPr>
          <p:spPr>
            <a:xfrm>
              <a:off x="5759630" y="2469096"/>
              <a:ext cx="1031132" cy="810506"/>
            </a:xfrm>
            <a:custGeom>
              <a:avLst/>
              <a:gdLst>
                <a:gd name="connsiteX0" fmla="*/ 0 w 1031132"/>
                <a:gd name="connsiteY0" fmla="*/ 527446 h 810506"/>
                <a:gd name="connsiteX1" fmla="*/ 0 w 1031132"/>
                <a:gd name="connsiteY1" fmla="*/ 527446 h 810506"/>
                <a:gd name="connsiteX2" fmla="*/ 68094 w 1031132"/>
                <a:gd name="connsiteY2" fmla="*/ 614995 h 810506"/>
                <a:gd name="connsiteX3" fmla="*/ 87549 w 1031132"/>
                <a:gd name="connsiteY3" fmla="*/ 644178 h 810506"/>
                <a:gd name="connsiteX4" fmla="*/ 136188 w 1031132"/>
                <a:gd name="connsiteY4" fmla="*/ 702544 h 810506"/>
                <a:gd name="connsiteX5" fmla="*/ 214009 w 1031132"/>
                <a:gd name="connsiteY5" fmla="*/ 770638 h 810506"/>
                <a:gd name="connsiteX6" fmla="*/ 476656 w 1031132"/>
                <a:gd name="connsiteY6" fmla="*/ 809548 h 810506"/>
                <a:gd name="connsiteX7" fmla="*/ 612843 w 1031132"/>
                <a:gd name="connsiteY7" fmla="*/ 799821 h 810506"/>
                <a:gd name="connsiteX8" fmla="*/ 671209 w 1031132"/>
                <a:gd name="connsiteY8" fmla="*/ 721999 h 810506"/>
                <a:gd name="connsiteX9" fmla="*/ 719847 w 1031132"/>
                <a:gd name="connsiteY9" fmla="*/ 683089 h 810506"/>
                <a:gd name="connsiteX10" fmla="*/ 914400 w 1031132"/>
                <a:gd name="connsiteY10" fmla="*/ 469080 h 810506"/>
                <a:gd name="connsiteX11" fmla="*/ 1001949 w 1031132"/>
                <a:gd name="connsiteY11" fmla="*/ 381531 h 810506"/>
                <a:gd name="connsiteX12" fmla="*/ 1021405 w 1031132"/>
                <a:gd name="connsiteY12" fmla="*/ 342621 h 810506"/>
                <a:gd name="connsiteX13" fmla="*/ 1031132 w 1031132"/>
                <a:gd name="connsiteY13" fmla="*/ 255072 h 810506"/>
                <a:gd name="connsiteX14" fmla="*/ 797668 w 1031132"/>
                <a:gd name="connsiteY14" fmla="*/ 89701 h 810506"/>
                <a:gd name="connsiteX15" fmla="*/ 719847 w 1031132"/>
                <a:gd name="connsiteY15" fmla="*/ 11880 h 810506"/>
                <a:gd name="connsiteX16" fmla="*/ 554477 w 1031132"/>
                <a:gd name="connsiteY16" fmla="*/ 2152 h 810506"/>
                <a:gd name="connsiteX17" fmla="*/ 204281 w 1031132"/>
                <a:gd name="connsiteY17" fmla="*/ 11880 h 810506"/>
                <a:gd name="connsiteX18" fmla="*/ 97277 w 1031132"/>
                <a:gd name="connsiteY18" fmla="*/ 138340 h 810506"/>
                <a:gd name="connsiteX19" fmla="*/ 68094 w 1031132"/>
                <a:gd name="connsiteY19" fmla="*/ 177250 h 810506"/>
                <a:gd name="connsiteX20" fmla="*/ 48639 w 1031132"/>
                <a:gd name="connsiteY20" fmla="*/ 216161 h 810506"/>
                <a:gd name="connsiteX21" fmla="*/ 48639 w 1031132"/>
                <a:gd name="connsiteY21" fmla="*/ 449625 h 810506"/>
                <a:gd name="connsiteX22" fmla="*/ 58366 w 1031132"/>
                <a:gd name="connsiteY22" fmla="*/ 478808 h 810506"/>
                <a:gd name="connsiteX23" fmla="*/ 77822 w 1031132"/>
                <a:gd name="connsiteY23" fmla="*/ 507991 h 810506"/>
                <a:gd name="connsiteX24" fmla="*/ 58366 w 1031132"/>
                <a:gd name="connsiteY24" fmla="*/ 546901 h 810506"/>
                <a:gd name="connsiteX25" fmla="*/ 58366 w 1031132"/>
                <a:gd name="connsiteY25" fmla="*/ 537174 h 810506"/>
                <a:gd name="connsiteX26" fmla="*/ 68094 w 1031132"/>
                <a:gd name="connsiteY26" fmla="*/ 566357 h 810506"/>
                <a:gd name="connsiteX27" fmla="*/ 77822 w 1031132"/>
                <a:gd name="connsiteY27" fmla="*/ 556629 h 81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1132" h="810506">
                  <a:moveTo>
                    <a:pt x="0" y="527446"/>
                  </a:moveTo>
                  <a:lnTo>
                    <a:pt x="0" y="527446"/>
                  </a:lnTo>
                  <a:cubicBezTo>
                    <a:pt x="22698" y="556629"/>
                    <a:pt x="45911" y="585418"/>
                    <a:pt x="68094" y="614995"/>
                  </a:cubicBezTo>
                  <a:cubicBezTo>
                    <a:pt x="75109" y="624348"/>
                    <a:pt x="80246" y="635049"/>
                    <a:pt x="87549" y="644178"/>
                  </a:cubicBezTo>
                  <a:cubicBezTo>
                    <a:pt x="161279" y="736339"/>
                    <a:pt x="25825" y="548035"/>
                    <a:pt x="136188" y="702544"/>
                  </a:cubicBezTo>
                  <a:cubicBezTo>
                    <a:pt x="158937" y="734392"/>
                    <a:pt x="165268" y="758822"/>
                    <a:pt x="214009" y="770638"/>
                  </a:cubicBezTo>
                  <a:cubicBezTo>
                    <a:pt x="300022" y="791490"/>
                    <a:pt x="389107" y="796578"/>
                    <a:pt x="476656" y="809548"/>
                  </a:cubicBezTo>
                  <a:cubicBezTo>
                    <a:pt x="522052" y="806306"/>
                    <a:pt x="571340" y="818497"/>
                    <a:pt x="612843" y="799821"/>
                  </a:cubicBezTo>
                  <a:cubicBezTo>
                    <a:pt x="642413" y="786515"/>
                    <a:pt x="649298" y="745902"/>
                    <a:pt x="671209" y="721999"/>
                  </a:cubicBezTo>
                  <a:cubicBezTo>
                    <a:pt x="685239" y="706694"/>
                    <a:pt x="703634" y="696059"/>
                    <a:pt x="719847" y="683089"/>
                  </a:cubicBezTo>
                  <a:cubicBezTo>
                    <a:pt x="757128" y="571250"/>
                    <a:pt x="722325" y="661156"/>
                    <a:pt x="914400" y="469080"/>
                  </a:cubicBezTo>
                  <a:cubicBezTo>
                    <a:pt x="943583" y="439897"/>
                    <a:pt x="983491" y="418445"/>
                    <a:pt x="1001949" y="381531"/>
                  </a:cubicBezTo>
                  <a:lnTo>
                    <a:pt x="1021405" y="342621"/>
                  </a:lnTo>
                  <a:cubicBezTo>
                    <a:pt x="1024647" y="313438"/>
                    <a:pt x="1031132" y="284435"/>
                    <a:pt x="1031132" y="255072"/>
                  </a:cubicBezTo>
                  <a:cubicBezTo>
                    <a:pt x="1031132" y="85546"/>
                    <a:pt x="1010756" y="154554"/>
                    <a:pt x="797668" y="89701"/>
                  </a:cubicBezTo>
                  <a:cubicBezTo>
                    <a:pt x="771728" y="63761"/>
                    <a:pt x="754364" y="24306"/>
                    <a:pt x="719847" y="11880"/>
                  </a:cubicBezTo>
                  <a:cubicBezTo>
                    <a:pt x="667893" y="-6824"/>
                    <a:pt x="609696" y="2152"/>
                    <a:pt x="554477" y="2152"/>
                  </a:cubicBezTo>
                  <a:cubicBezTo>
                    <a:pt x="437700" y="2152"/>
                    <a:pt x="321013" y="8637"/>
                    <a:pt x="204281" y="11880"/>
                  </a:cubicBezTo>
                  <a:cubicBezTo>
                    <a:pt x="168613" y="54033"/>
                    <a:pt x="130409" y="94165"/>
                    <a:pt x="97277" y="138340"/>
                  </a:cubicBezTo>
                  <a:cubicBezTo>
                    <a:pt x="87549" y="151310"/>
                    <a:pt x="76687" y="163502"/>
                    <a:pt x="68094" y="177250"/>
                  </a:cubicBezTo>
                  <a:cubicBezTo>
                    <a:pt x="60408" y="189547"/>
                    <a:pt x="55124" y="203191"/>
                    <a:pt x="48639" y="216161"/>
                  </a:cubicBezTo>
                  <a:cubicBezTo>
                    <a:pt x="28231" y="318196"/>
                    <a:pt x="32744" y="274777"/>
                    <a:pt x="48639" y="449625"/>
                  </a:cubicBezTo>
                  <a:cubicBezTo>
                    <a:pt x="49567" y="459837"/>
                    <a:pt x="53780" y="469637"/>
                    <a:pt x="58366" y="478808"/>
                  </a:cubicBezTo>
                  <a:cubicBezTo>
                    <a:pt x="63595" y="489265"/>
                    <a:pt x="71337" y="498263"/>
                    <a:pt x="77822" y="507991"/>
                  </a:cubicBezTo>
                  <a:cubicBezTo>
                    <a:pt x="66644" y="541524"/>
                    <a:pt x="75345" y="529924"/>
                    <a:pt x="58366" y="546901"/>
                  </a:cubicBezTo>
                  <a:lnTo>
                    <a:pt x="58366" y="537174"/>
                  </a:lnTo>
                  <a:lnTo>
                    <a:pt x="68094" y="566357"/>
                  </a:lnTo>
                  <a:lnTo>
                    <a:pt x="77822" y="556629"/>
                  </a:lnTo>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 name="Freeform: Shape 26">
              <a:extLst>
                <a:ext uri="{FF2B5EF4-FFF2-40B4-BE49-F238E27FC236}">
                  <a16:creationId xmlns:a16="http://schemas.microsoft.com/office/drawing/2014/main" id="{7E43584B-D19C-9B49-556F-539D7FD30BCE}"/>
                </a:ext>
              </a:extLst>
            </p:cNvPr>
            <p:cNvSpPr/>
            <p:nvPr/>
          </p:nvSpPr>
          <p:spPr>
            <a:xfrm>
              <a:off x="5310524" y="3419600"/>
              <a:ext cx="1585608" cy="894945"/>
            </a:xfrm>
            <a:custGeom>
              <a:avLst/>
              <a:gdLst>
                <a:gd name="connsiteX0" fmla="*/ 0 w 1819073"/>
                <a:gd name="connsiteY0" fmla="*/ 126460 h 972766"/>
                <a:gd name="connsiteX1" fmla="*/ 0 w 1819073"/>
                <a:gd name="connsiteY1" fmla="*/ 126460 h 972766"/>
                <a:gd name="connsiteX2" fmla="*/ 19455 w 1819073"/>
                <a:gd name="connsiteY2" fmla="*/ 710119 h 972766"/>
                <a:gd name="connsiteX3" fmla="*/ 77821 w 1819073"/>
                <a:gd name="connsiteY3" fmla="*/ 846306 h 972766"/>
                <a:gd name="connsiteX4" fmla="*/ 165370 w 1819073"/>
                <a:gd name="connsiteY4" fmla="*/ 914400 h 972766"/>
                <a:gd name="connsiteX5" fmla="*/ 340468 w 1819073"/>
                <a:gd name="connsiteY5" fmla="*/ 963038 h 972766"/>
                <a:gd name="connsiteX6" fmla="*/ 661481 w 1819073"/>
                <a:gd name="connsiteY6" fmla="*/ 972766 h 972766"/>
                <a:gd name="connsiteX7" fmla="*/ 1381328 w 1819073"/>
                <a:gd name="connsiteY7" fmla="*/ 943583 h 972766"/>
                <a:gd name="connsiteX8" fmla="*/ 1498060 w 1819073"/>
                <a:gd name="connsiteY8" fmla="*/ 826851 h 972766"/>
                <a:gd name="connsiteX9" fmla="*/ 1624519 w 1819073"/>
                <a:gd name="connsiteY9" fmla="*/ 661481 h 972766"/>
                <a:gd name="connsiteX10" fmla="*/ 1643975 w 1819073"/>
                <a:gd name="connsiteY10" fmla="*/ 642025 h 972766"/>
                <a:gd name="connsiteX11" fmla="*/ 1760707 w 1819073"/>
                <a:gd name="connsiteY11" fmla="*/ 544749 h 972766"/>
                <a:gd name="connsiteX12" fmla="*/ 1819073 w 1819073"/>
                <a:gd name="connsiteY12" fmla="*/ 476655 h 972766"/>
                <a:gd name="connsiteX13" fmla="*/ 1809345 w 1819073"/>
                <a:gd name="connsiteY13" fmla="*/ 291830 h 972766"/>
                <a:gd name="connsiteX14" fmla="*/ 1692613 w 1819073"/>
                <a:gd name="connsiteY14" fmla="*/ 204281 h 972766"/>
                <a:gd name="connsiteX15" fmla="*/ 1206230 w 1819073"/>
                <a:gd name="connsiteY15" fmla="*/ 126460 h 972766"/>
                <a:gd name="connsiteX16" fmla="*/ 826851 w 1819073"/>
                <a:gd name="connsiteY16" fmla="*/ 77821 h 972766"/>
                <a:gd name="connsiteX17" fmla="*/ 642026 w 1819073"/>
                <a:gd name="connsiteY17" fmla="*/ 29183 h 972766"/>
                <a:gd name="connsiteX18" fmla="*/ 554477 w 1819073"/>
                <a:gd name="connsiteY18" fmla="*/ 9728 h 972766"/>
                <a:gd name="connsiteX19" fmla="*/ 194553 w 1819073"/>
                <a:gd name="connsiteY19" fmla="*/ 0 h 972766"/>
                <a:gd name="connsiteX20" fmla="*/ 97277 w 1819073"/>
                <a:gd name="connsiteY20" fmla="*/ 145915 h 972766"/>
                <a:gd name="connsiteX21" fmla="*/ 48638 w 1819073"/>
                <a:gd name="connsiteY21" fmla="*/ 184825 h 972766"/>
                <a:gd name="connsiteX22" fmla="*/ 48638 w 1819073"/>
                <a:gd name="connsiteY22" fmla="*/ 184825 h 972766"/>
                <a:gd name="connsiteX23" fmla="*/ 58366 w 1819073"/>
                <a:gd name="connsiteY23" fmla="*/ 184825 h 972766"/>
                <a:gd name="connsiteX24" fmla="*/ 48638 w 1819073"/>
                <a:gd name="connsiteY24" fmla="*/ 252919 h 972766"/>
                <a:gd name="connsiteX25" fmla="*/ 58366 w 1819073"/>
                <a:gd name="connsiteY25" fmla="*/ 252919 h 97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9073" h="972766">
                  <a:moveTo>
                    <a:pt x="0" y="126460"/>
                  </a:moveTo>
                  <a:lnTo>
                    <a:pt x="0" y="126460"/>
                  </a:lnTo>
                  <a:cubicBezTo>
                    <a:pt x="6485" y="321013"/>
                    <a:pt x="5586" y="515953"/>
                    <a:pt x="19455" y="710119"/>
                  </a:cubicBezTo>
                  <a:cubicBezTo>
                    <a:pt x="22415" y="751556"/>
                    <a:pt x="43115" y="814493"/>
                    <a:pt x="77821" y="846306"/>
                  </a:cubicBezTo>
                  <a:cubicBezTo>
                    <a:pt x="105074" y="871288"/>
                    <a:pt x="131586" y="899385"/>
                    <a:pt x="165370" y="914400"/>
                  </a:cubicBezTo>
                  <a:cubicBezTo>
                    <a:pt x="220725" y="939002"/>
                    <a:pt x="280307" y="955960"/>
                    <a:pt x="340468" y="963038"/>
                  </a:cubicBezTo>
                  <a:cubicBezTo>
                    <a:pt x="446788" y="975546"/>
                    <a:pt x="554477" y="969523"/>
                    <a:pt x="661481" y="972766"/>
                  </a:cubicBezTo>
                  <a:cubicBezTo>
                    <a:pt x="901430" y="963038"/>
                    <a:pt x="1144753" y="984846"/>
                    <a:pt x="1381328" y="943583"/>
                  </a:cubicBezTo>
                  <a:cubicBezTo>
                    <a:pt x="1435538" y="934128"/>
                    <a:pt x="1461501" y="867980"/>
                    <a:pt x="1498060" y="826851"/>
                  </a:cubicBezTo>
                  <a:cubicBezTo>
                    <a:pt x="1646181" y="660214"/>
                    <a:pt x="1516032" y="816462"/>
                    <a:pt x="1624519" y="661481"/>
                  </a:cubicBezTo>
                  <a:cubicBezTo>
                    <a:pt x="1629779" y="653967"/>
                    <a:pt x="1637011" y="647994"/>
                    <a:pt x="1643975" y="642025"/>
                  </a:cubicBezTo>
                  <a:cubicBezTo>
                    <a:pt x="1682432" y="609062"/>
                    <a:pt x="1723884" y="579527"/>
                    <a:pt x="1760707" y="544749"/>
                  </a:cubicBezTo>
                  <a:cubicBezTo>
                    <a:pt x="1782441" y="524222"/>
                    <a:pt x="1799618" y="499353"/>
                    <a:pt x="1819073" y="476655"/>
                  </a:cubicBezTo>
                  <a:cubicBezTo>
                    <a:pt x="1815830" y="415047"/>
                    <a:pt x="1824308" y="351682"/>
                    <a:pt x="1809345" y="291830"/>
                  </a:cubicBezTo>
                  <a:cubicBezTo>
                    <a:pt x="1802293" y="263624"/>
                    <a:pt x="1712123" y="210193"/>
                    <a:pt x="1692613" y="204281"/>
                  </a:cubicBezTo>
                  <a:cubicBezTo>
                    <a:pt x="1436208" y="126583"/>
                    <a:pt x="1460387" y="154700"/>
                    <a:pt x="1206230" y="126460"/>
                  </a:cubicBezTo>
                  <a:cubicBezTo>
                    <a:pt x="1079515" y="112380"/>
                    <a:pt x="953311" y="94034"/>
                    <a:pt x="826851" y="77821"/>
                  </a:cubicBezTo>
                  <a:lnTo>
                    <a:pt x="642026" y="29183"/>
                  </a:lnTo>
                  <a:cubicBezTo>
                    <a:pt x="613024" y="21932"/>
                    <a:pt x="584308" y="11674"/>
                    <a:pt x="554477" y="9728"/>
                  </a:cubicBezTo>
                  <a:cubicBezTo>
                    <a:pt x="434713" y="1917"/>
                    <a:pt x="314528" y="3243"/>
                    <a:pt x="194553" y="0"/>
                  </a:cubicBezTo>
                  <a:cubicBezTo>
                    <a:pt x="166089" y="49812"/>
                    <a:pt x="138418" y="104776"/>
                    <a:pt x="97277" y="145915"/>
                  </a:cubicBezTo>
                  <a:cubicBezTo>
                    <a:pt x="56073" y="187118"/>
                    <a:pt x="76709" y="184825"/>
                    <a:pt x="48638" y="184825"/>
                  </a:cubicBezTo>
                  <a:lnTo>
                    <a:pt x="48638" y="184825"/>
                  </a:lnTo>
                  <a:lnTo>
                    <a:pt x="58366" y="184825"/>
                  </a:lnTo>
                  <a:lnTo>
                    <a:pt x="48638" y="252919"/>
                  </a:lnTo>
                  <a:lnTo>
                    <a:pt x="58366" y="252919"/>
                  </a:lnTo>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 name="Oval 27">
              <a:extLst>
                <a:ext uri="{FF2B5EF4-FFF2-40B4-BE49-F238E27FC236}">
                  <a16:creationId xmlns:a16="http://schemas.microsoft.com/office/drawing/2014/main" id="{2DBA183D-E1BE-6468-54AD-F3CD1D38E8DD}"/>
                </a:ext>
              </a:extLst>
            </p:cNvPr>
            <p:cNvSpPr/>
            <p:nvPr/>
          </p:nvSpPr>
          <p:spPr>
            <a:xfrm>
              <a:off x="5923375" y="2631709"/>
              <a:ext cx="10213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Oval 28">
              <a:extLst>
                <a:ext uri="{FF2B5EF4-FFF2-40B4-BE49-F238E27FC236}">
                  <a16:creationId xmlns:a16="http://schemas.microsoft.com/office/drawing/2014/main" id="{D129741F-AC83-2DCA-7691-C23359EFF944}"/>
                </a:ext>
              </a:extLst>
            </p:cNvPr>
            <p:cNvSpPr/>
            <p:nvPr/>
          </p:nvSpPr>
          <p:spPr>
            <a:xfrm>
              <a:off x="6103328" y="2765229"/>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 name="Oval 29">
              <a:extLst>
                <a:ext uri="{FF2B5EF4-FFF2-40B4-BE49-F238E27FC236}">
                  <a16:creationId xmlns:a16="http://schemas.microsoft.com/office/drawing/2014/main" id="{0BB5ED6A-438A-09E5-2B7C-CA5B37A8E70F}"/>
                </a:ext>
              </a:extLst>
            </p:cNvPr>
            <p:cNvSpPr/>
            <p:nvPr/>
          </p:nvSpPr>
          <p:spPr>
            <a:xfrm>
              <a:off x="7585145" y="2865753"/>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 name="Oval 30">
              <a:extLst>
                <a:ext uri="{FF2B5EF4-FFF2-40B4-BE49-F238E27FC236}">
                  <a16:creationId xmlns:a16="http://schemas.microsoft.com/office/drawing/2014/main" id="{3D025017-729A-610C-8473-22DE1E913BA1}"/>
                </a:ext>
              </a:extLst>
            </p:cNvPr>
            <p:cNvSpPr/>
            <p:nvPr/>
          </p:nvSpPr>
          <p:spPr>
            <a:xfrm>
              <a:off x="6212234" y="3720691"/>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 name="Oval 31">
              <a:extLst>
                <a:ext uri="{FF2B5EF4-FFF2-40B4-BE49-F238E27FC236}">
                  <a16:creationId xmlns:a16="http://schemas.microsoft.com/office/drawing/2014/main" id="{0E3B9066-ADB0-48A4-F049-63E64C81549F}"/>
                </a:ext>
              </a:extLst>
            </p:cNvPr>
            <p:cNvSpPr/>
            <p:nvPr/>
          </p:nvSpPr>
          <p:spPr>
            <a:xfrm>
              <a:off x="7281661" y="3074377"/>
              <a:ext cx="92154" cy="1023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Oval 33">
              <a:extLst>
                <a:ext uri="{FF2B5EF4-FFF2-40B4-BE49-F238E27FC236}">
                  <a16:creationId xmlns:a16="http://schemas.microsoft.com/office/drawing/2014/main" id="{6145B59D-4A32-E9E4-48F1-062E8FAD7965}"/>
                </a:ext>
              </a:extLst>
            </p:cNvPr>
            <p:cNvSpPr/>
            <p:nvPr/>
          </p:nvSpPr>
          <p:spPr>
            <a:xfrm>
              <a:off x="7737545" y="3018153"/>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Oval 34">
              <a:extLst>
                <a:ext uri="{FF2B5EF4-FFF2-40B4-BE49-F238E27FC236}">
                  <a16:creationId xmlns:a16="http://schemas.microsoft.com/office/drawing/2014/main" id="{DD6C73D3-7AF8-2640-7545-87A9B31E94D5}"/>
                </a:ext>
              </a:extLst>
            </p:cNvPr>
            <p:cNvSpPr/>
            <p:nvPr/>
          </p:nvSpPr>
          <p:spPr>
            <a:xfrm>
              <a:off x="8193429" y="2989933"/>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6" name="Oval 35">
              <a:extLst>
                <a:ext uri="{FF2B5EF4-FFF2-40B4-BE49-F238E27FC236}">
                  <a16:creationId xmlns:a16="http://schemas.microsoft.com/office/drawing/2014/main" id="{5A83222A-0A57-381F-E494-ADD2F7EEEB60}"/>
                </a:ext>
              </a:extLst>
            </p:cNvPr>
            <p:cNvSpPr/>
            <p:nvPr/>
          </p:nvSpPr>
          <p:spPr>
            <a:xfrm>
              <a:off x="7894806" y="3219491"/>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Oval 37">
              <a:extLst>
                <a:ext uri="{FF2B5EF4-FFF2-40B4-BE49-F238E27FC236}">
                  <a16:creationId xmlns:a16="http://schemas.microsoft.com/office/drawing/2014/main" id="{447FABA5-B145-B15D-5587-D8B0B492B248}"/>
                </a:ext>
              </a:extLst>
            </p:cNvPr>
            <p:cNvSpPr/>
            <p:nvPr/>
          </p:nvSpPr>
          <p:spPr>
            <a:xfrm>
              <a:off x="6059553" y="4073215"/>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9" name="Oval 38">
              <a:extLst>
                <a:ext uri="{FF2B5EF4-FFF2-40B4-BE49-F238E27FC236}">
                  <a16:creationId xmlns:a16="http://schemas.microsoft.com/office/drawing/2014/main" id="{38E32716-58DA-E4C5-D675-FF933DC5BA02}"/>
                </a:ext>
              </a:extLst>
            </p:cNvPr>
            <p:cNvSpPr/>
            <p:nvPr/>
          </p:nvSpPr>
          <p:spPr>
            <a:xfrm>
              <a:off x="7434061" y="3233783"/>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0" name="Oval 39">
              <a:extLst>
                <a:ext uri="{FF2B5EF4-FFF2-40B4-BE49-F238E27FC236}">
                  <a16:creationId xmlns:a16="http://schemas.microsoft.com/office/drawing/2014/main" id="{C227B22C-4C74-567B-7D7E-7F061A7D0668}"/>
                </a:ext>
              </a:extLst>
            </p:cNvPr>
            <p:cNvSpPr/>
            <p:nvPr/>
          </p:nvSpPr>
          <p:spPr>
            <a:xfrm>
              <a:off x="5912796" y="3883327"/>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1" name="Oval 40">
              <a:extLst>
                <a:ext uri="{FF2B5EF4-FFF2-40B4-BE49-F238E27FC236}">
                  <a16:creationId xmlns:a16="http://schemas.microsoft.com/office/drawing/2014/main" id="{E7BD0191-FF9F-87E7-1202-8E279929E491}"/>
                </a:ext>
              </a:extLst>
            </p:cNvPr>
            <p:cNvSpPr/>
            <p:nvPr/>
          </p:nvSpPr>
          <p:spPr>
            <a:xfrm>
              <a:off x="6610252" y="3829677"/>
              <a:ext cx="63737"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2" name="Oval 41">
              <a:extLst>
                <a:ext uri="{FF2B5EF4-FFF2-40B4-BE49-F238E27FC236}">
                  <a16:creationId xmlns:a16="http://schemas.microsoft.com/office/drawing/2014/main" id="{FAC9CD60-2FA8-B04C-95E1-56794542766E}"/>
                </a:ext>
              </a:extLst>
            </p:cNvPr>
            <p:cNvSpPr/>
            <p:nvPr/>
          </p:nvSpPr>
          <p:spPr>
            <a:xfrm>
              <a:off x="5612101" y="4007863"/>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3" name="Oval 42">
              <a:extLst>
                <a:ext uri="{FF2B5EF4-FFF2-40B4-BE49-F238E27FC236}">
                  <a16:creationId xmlns:a16="http://schemas.microsoft.com/office/drawing/2014/main" id="{72617F76-06EA-35A4-7488-C09003C027EA}"/>
                </a:ext>
              </a:extLst>
            </p:cNvPr>
            <p:cNvSpPr/>
            <p:nvPr/>
          </p:nvSpPr>
          <p:spPr>
            <a:xfrm>
              <a:off x="5699650" y="3664374"/>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45" name="Straight Connector 44">
              <a:extLst>
                <a:ext uri="{FF2B5EF4-FFF2-40B4-BE49-F238E27FC236}">
                  <a16:creationId xmlns:a16="http://schemas.microsoft.com/office/drawing/2014/main" id="{F218E744-AEA2-3C3B-2B24-B5AACBF0298F}"/>
                </a:ext>
              </a:extLst>
            </p:cNvPr>
            <p:cNvCxnSpPr>
              <a:cxnSpLocks/>
              <a:stCxn id="31" idx="7"/>
            </p:cNvCxnSpPr>
            <p:nvPr/>
          </p:nvCxnSpPr>
          <p:spPr>
            <a:xfrm flipV="1">
              <a:off x="6286962" y="3161745"/>
              <a:ext cx="1001657" cy="572910"/>
            </a:xfrm>
            <a:prstGeom prst="line">
              <a:avLst/>
            </a:prstGeom>
            <a:solidFill>
              <a:srgbClr val="FFFF00"/>
            </a:solidFill>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F24A522-0FBD-A2C1-B1C5-9CDE3F33C464}"/>
                </a:ext>
              </a:extLst>
            </p:cNvPr>
            <p:cNvSpPr/>
            <p:nvPr/>
          </p:nvSpPr>
          <p:spPr>
            <a:xfrm>
              <a:off x="6052259" y="3033706"/>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50" name="Straight Connector 49">
              <a:extLst>
                <a:ext uri="{FF2B5EF4-FFF2-40B4-BE49-F238E27FC236}">
                  <a16:creationId xmlns:a16="http://schemas.microsoft.com/office/drawing/2014/main" id="{1C88CDC3-BD5A-FF4F-164B-896156E4B8FE}"/>
                </a:ext>
              </a:extLst>
            </p:cNvPr>
            <p:cNvCxnSpPr>
              <a:cxnSpLocks/>
              <a:stCxn id="30" idx="5"/>
              <a:endCxn id="34" idx="1"/>
            </p:cNvCxnSpPr>
            <p:nvPr/>
          </p:nvCxnSpPr>
          <p:spPr>
            <a:xfrm>
              <a:off x="7659873" y="2947142"/>
              <a:ext cx="90493" cy="84975"/>
            </a:xfrm>
            <a:prstGeom prst="line">
              <a:avLst/>
            </a:prstGeom>
          </p:spPr>
          <p:style>
            <a:lnRef idx="1">
              <a:schemeClr val="accent5"/>
            </a:lnRef>
            <a:fillRef idx="0">
              <a:schemeClr val="accent5"/>
            </a:fillRef>
            <a:effectRef idx="0">
              <a:schemeClr val="accent5"/>
            </a:effectRef>
            <a:fontRef idx="minor">
              <a:schemeClr val="tx1"/>
            </a:fontRef>
          </p:style>
        </p:cxnSp>
        <p:cxnSp>
          <p:nvCxnSpPr>
            <p:cNvPr id="57" name="Straight Connector 56">
              <a:extLst>
                <a:ext uri="{FF2B5EF4-FFF2-40B4-BE49-F238E27FC236}">
                  <a16:creationId xmlns:a16="http://schemas.microsoft.com/office/drawing/2014/main" id="{1C0D1515-BE8E-A713-D819-62A867721E2C}"/>
                </a:ext>
              </a:extLst>
            </p:cNvPr>
            <p:cNvCxnSpPr>
              <a:stCxn id="39" idx="7"/>
              <a:endCxn id="34" idx="3"/>
            </p:cNvCxnSpPr>
            <p:nvPr/>
          </p:nvCxnSpPr>
          <p:spPr>
            <a:xfrm flipV="1">
              <a:off x="7508789" y="3099542"/>
              <a:ext cx="241577" cy="148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EF17F3E-430C-D06B-0F7F-1104658BF45D}"/>
                </a:ext>
              </a:extLst>
            </p:cNvPr>
            <p:cNvCxnSpPr>
              <a:stCxn id="36" idx="7"/>
              <a:endCxn id="35" idx="3"/>
            </p:cNvCxnSpPr>
            <p:nvPr/>
          </p:nvCxnSpPr>
          <p:spPr>
            <a:xfrm flipV="1">
              <a:off x="7969534" y="3071322"/>
              <a:ext cx="236716" cy="162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1847B72-8803-D7C1-6F81-DBA3646E551A}"/>
                </a:ext>
              </a:extLst>
            </p:cNvPr>
            <p:cNvCxnSpPr>
              <a:cxnSpLocks/>
              <a:stCxn id="34" idx="5"/>
              <a:endCxn id="36" idx="1"/>
            </p:cNvCxnSpPr>
            <p:nvPr/>
          </p:nvCxnSpPr>
          <p:spPr>
            <a:xfrm>
              <a:off x="7812273" y="3099542"/>
              <a:ext cx="95354" cy="13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B83C797-9728-F4BB-302C-E724CFC22FB6}"/>
                </a:ext>
              </a:extLst>
            </p:cNvPr>
            <p:cNvCxnSpPr>
              <a:stCxn id="34" idx="6"/>
              <a:endCxn id="35" idx="2"/>
            </p:cNvCxnSpPr>
            <p:nvPr/>
          </p:nvCxnSpPr>
          <p:spPr>
            <a:xfrm flipV="1">
              <a:off x="7825094" y="3037610"/>
              <a:ext cx="368335" cy="28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D271006-6267-E4DB-E85B-EBE349506C79}"/>
                </a:ext>
              </a:extLst>
            </p:cNvPr>
            <p:cNvCxnSpPr>
              <a:cxnSpLocks/>
              <a:stCxn id="32" idx="6"/>
              <a:endCxn id="34" idx="2"/>
            </p:cNvCxnSpPr>
            <p:nvPr/>
          </p:nvCxnSpPr>
          <p:spPr>
            <a:xfrm flipV="1">
              <a:off x="7373815" y="3065830"/>
              <a:ext cx="363730" cy="59727"/>
            </a:xfrm>
            <a:prstGeom prst="line">
              <a:avLst/>
            </a:prstGeom>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90161737-5160-636C-652B-19362C1346E9}"/>
                </a:ext>
              </a:extLst>
            </p:cNvPr>
            <p:cNvSpPr/>
            <p:nvPr/>
          </p:nvSpPr>
          <p:spPr>
            <a:xfrm>
              <a:off x="6523244" y="2800430"/>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9" name="Oval 68">
              <a:extLst>
                <a:ext uri="{FF2B5EF4-FFF2-40B4-BE49-F238E27FC236}">
                  <a16:creationId xmlns:a16="http://schemas.microsoft.com/office/drawing/2014/main" id="{1343BFDB-9931-2694-719D-2450645F77F2}"/>
                </a:ext>
              </a:extLst>
            </p:cNvPr>
            <p:cNvSpPr/>
            <p:nvPr/>
          </p:nvSpPr>
          <p:spPr>
            <a:xfrm>
              <a:off x="6343277" y="2645673"/>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0" name="Oval 69">
              <a:extLst>
                <a:ext uri="{FF2B5EF4-FFF2-40B4-BE49-F238E27FC236}">
                  <a16:creationId xmlns:a16="http://schemas.microsoft.com/office/drawing/2014/main" id="{CC78D06B-2365-F288-79DC-FE46E2C6024B}"/>
                </a:ext>
              </a:extLst>
            </p:cNvPr>
            <p:cNvSpPr/>
            <p:nvPr/>
          </p:nvSpPr>
          <p:spPr>
            <a:xfrm>
              <a:off x="6255728" y="2917629"/>
              <a:ext cx="87549" cy="953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72" name="Straight Connector 71">
              <a:extLst>
                <a:ext uri="{FF2B5EF4-FFF2-40B4-BE49-F238E27FC236}">
                  <a16:creationId xmlns:a16="http://schemas.microsoft.com/office/drawing/2014/main" id="{C3BD0C64-0C8C-094E-4086-C41CC085C9A3}"/>
                </a:ext>
              </a:extLst>
            </p:cNvPr>
            <p:cNvCxnSpPr>
              <a:cxnSpLocks/>
              <a:stCxn id="28" idx="6"/>
              <a:endCxn id="69" idx="2"/>
            </p:cNvCxnSpPr>
            <p:nvPr/>
          </p:nvCxnSpPr>
          <p:spPr>
            <a:xfrm>
              <a:off x="6025514" y="2679386"/>
              <a:ext cx="317763" cy="13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EEE875D-E026-E4DD-B6A1-90CA70872853}"/>
                </a:ext>
              </a:extLst>
            </p:cNvPr>
            <p:cNvCxnSpPr>
              <a:stCxn id="29" idx="5"/>
              <a:endCxn id="70" idx="1"/>
            </p:cNvCxnSpPr>
            <p:nvPr/>
          </p:nvCxnSpPr>
          <p:spPr>
            <a:xfrm>
              <a:off x="6178056" y="2846618"/>
              <a:ext cx="90493" cy="84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A56F361-333F-BF75-74D1-CFD404E8515A}"/>
                </a:ext>
              </a:extLst>
            </p:cNvPr>
            <p:cNvCxnSpPr>
              <a:cxnSpLocks/>
              <a:stCxn id="70" idx="6"/>
              <a:endCxn id="68" idx="3"/>
            </p:cNvCxnSpPr>
            <p:nvPr/>
          </p:nvCxnSpPr>
          <p:spPr>
            <a:xfrm flipV="1">
              <a:off x="6343277" y="2881819"/>
              <a:ext cx="192788" cy="83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4071C76-4D95-08AF-7E53-B51FD17C8B57}"/>
                </a:ext>
              </a:extLst>
            </p:cNvPr>
            <p:cNvCxnSpPr>
              <a:stCxn id="69" idx="5"/>
              <a:endCxn id="68" idx="1"/>
            </p:cNvCxnSpPr>
            <p:nvPr/>
          </p:nvCxnSpPr>
          <p:spPr>
            <a:xfrm>
              <a:off x="6418005" y="2727062"/>
              <a:ext cx="118060" cy="87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A37B2A2-723C-E3EB-7E38-57C57F35C8CC}"/>
                </a:ext>
              </a:extLst>
            </p:cNvPr>
            <p:cNvCxnSpPr>
              <a:stCxn id="29" idx="0"/>
              <a:endCxn id="69" idx="2"/>
            </p:cNvCxnSpPr>
            <p:nvPr/>
          </p:nvCxnSpPr>
          <p:spPr>
            <a:xfrm flipV="1">
              <a:off x="6147103" y="2693350"/>
              <a:ext cx="196174" cy="71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FC9993E-E441-E67B-14E6-C73F2D978A20}"/>
                </a:ext>
              </a:extLst>
            </p:cNvPr>
            <p:cNvCxnSpPr>
              <a:stCxn id="29" idx="4"/>
              <a:endCxn id="46" idx="0"/>
            </p:cNvCxnSpPr>
            <p:nvPr/>
          </p:nvCxnSpPr>
          <p:spPr>
            <a:xfrm flipH="1">
              <a:off x="6096034" y="2860582"/>
              <a:ext cx="51069" cy="173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9C43B7E-6706-3373-7593-3BA165218511}"/>
                </a:ext>
              </a:extLst>
            </p:cNvPr>
            <p:cNvCxnSpPr>
              <a:stCxn id="69" idx="6"/>
            </p:cNvCxnSpPr>
            <p:nvPr/>
          </p:nvCxnSpPr>
          <p:spPr>
            <a:xfrm>
              <a:off x="6430826" y="2693350"/>
              <a:ext cx="1154319" cy="209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03A29CF-29D3-A543-2966-83638ADDBF5B}"/>
                </a:ext>
              </a:extLst>
            </p:cNvPr>
            <p:cNvCxnSpPr>
              <a:cxnSpLocks/>
              <a:stCxn id="43" idx="5"/>
              <a:endCxn id="40" idx="1"/>
            </p:cNvCxnSpPr>
            <p:nvPr/>
          </p:nvCxnSpPr>
          <p:spPr>
            <a:xfrm>
              <a:off x="5774378" y="3745763"/>
              <a:ext cx="151239" cy="151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A677513-FDF5-AE5B-6E64-38C4BD79062C}"/>
                </a:ext>
              </a:extLst>
            </p:cNvPr>
            <p:cNvCxnSpPr>
              <a:cxnSpLocks/>
              <a:stCxn id="38" idx="6"/>
              <a:endCxn id="41" idx="2"/>
            </p:cNvCxnSpPr>
            <p:nvPr/>
          </p:nvCxnSpPr>
          <p:spPr>
            <a:xfrm flipV="1">
              <a:off x="6147102" y="3877354"/>
              <a:ext cx="463150" cy="243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C137B0B-F34E-E928-81A2-611562D8347C}"/>
                </a:ext>
              </a:extLst>
            </p:cNvPr>
            <p:cNvCxnSpPr>
              <a:stCxn id="40" idx="5"/>
              <a:endCxn id="38" idx="1"/>
            </p:cNvCxnSpPr>
            <p:nvPr/>
          </p:nvCxnSpPr>
          <p:spPr>
            <a:xfrm>
              <a:off x="5987524" y="3964716"/>
              <a:ext cx="84850" cy="122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2DD341D-B961-1208-6F72-16D0CC96D9B1}"/>
                </a:ext>
              </a:extLst>
            </p:cNvPr>
            <p:cNvCxnSpPr>
              <a:cxnSpLocks/>
              <a:stCxn id="42" idx="6"/>
              <a:endCxn id="40" idx="3"/>
            </p:cNvCxnSpPr>
            <p:nvPr/>
          </p:nvCxnSpPr>
          <p:spPr>
            <a:xfrm flipV="1">
              <a:off x="5699650" y="3964716"/>
              <a:ext cx="225967" cy="90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46E2083-A4AB-6893-8397-C8A9E0A165BA}"/>
                </a:ext>
              </a:extLst>
            </p:cNvPr>
            <p:cNvCxnSpPr>
              <a:stCxn id="40" idx="7"/>
              <a:endCxn id="31" idx="3"/>
            </p:cNvCxnSpPr>
            <p:nvPr/>
          </p:nvCxnSpPr>
          <p:spPr>
            <a:xfrm flipV="1">
              <a:off x="5987524" y="3802080"/>
              <a:ext cx="237531" cy="95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F2C856B-86B9-8431-A0EC-C1205D5052CE}"/>
                </a:ext>
              </a:extLst>
            </p:cNvPr>
            <p:cNvCxnSpPr>
              <a:endCxn id="31" idx="1"/>
            </p:cNvCxnSpPr>
            <p:nvPr/>
          </p:nvCxnSpPr>
          <p:spPr>
            <a:xfrm>
              <a:off x="5787199" y="3708591"/>
              <a:ext cx="437856" cy="2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848F1E2-AEC7-D4E6-EA78-24D84EB7063F}"/>
                </a:ext>
              </a:extLst>
            </p:cNvPr>
            <p:cNvCxnSpPr>
              <a:cxnSpLocks/>
              <a:stCxn id="31" idx="5"/>
              <a:endCxn id="41" idx="2"/>
            </p:cNvCxnSpPr>
            <p:nvPr/>
          </p:nvCxnSpPr>
          <p:spPr>
            <a:xfrm>
              <a:off x="6286962" y="3802080"/>
              <a:ext cx="323290" cy="75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FF8CA79-0874-AAF0-7E58-3D6805B0A6B1}"/>
                </a:ext>
              </a:extLst>
            </p:cNvPr>
            <p:cNvCxnSpPr>
              <a:cxnSpLocks/>
              <a:stCxn id="31" idx="0"/>
              <a:endCxn id="46" idx="4"/>
            </p:cNvCxnSpPr>
            <p:nvPr/>
          </p:nvCxnSpPr>
          <p:spPr>
            <a:xfrm flipH="1" flipV="1">
              <a:off x="6096034" y="3129059"/>
              <a:ext cx="159975" cy="5916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4818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8955883" y="6130437"/>
            <a:ext cx="1146283" cy="370396"/>
          </a:xfrm>
        </p:spPr>
        <p:txBody>
          <a:bodyPr/>
          <a:lstStyle/>
          <a:p>
            <a:r>
              <a:rPr lang="en-US" dirty="0">
                <a:solidFill>
                  <a:prstClr val="black">
                    <a:tint val="75000"/>
                  </a:prstClr>
                </a:solidFill>
              </a:rPr>
              <a:t>10/18/2015</a:t>
            </a:r>
          </a:p>
        </p:txBody>
      </p:sp>
      <p:sp>
        <p:nvSpPr>
          <p:cNvPr id="2" name="页脚占位符 1"/>
          <p:cNvSpPr>
            <a:spLocks noGrp="1"/>
          </p:cNvSpPr>
          <p:nvPr>
            <p:ph type="ftr" sz="quarter" idx="11"/>
          </p:nvPr>
        </p:nvSpPr>
        <p:spPr>
          <a:xfrm>
            <a:off x="1183483" y="6135808"/>
            <a:ext cx="7619999" cy="365125"/>
          </a:xfrm>
        </p:spPr>
        <p:txBody>
          <a:bodyPr/>
          <a:lstStyle/>
          <a:p>
            <a:r>
              <a:rPr lang="zh-CN" altLang="en-US">
                <a:solidFill>
                  <a:prstClr val="black">
                    <a:tint val="75000"/>
                  </a:prstClr>
                </a:solidFill>
              </a:rPr>
              <a:t>中国科学院大学，中山大学， 人民大学，北京大学， 上海交通大学  。。。</a:t>
            </a:r>
            <a:endParaRPr lang="en-US" dirty="0">
              <a:solidFill>
                <a:prstClr val="black">
                  <a:tint val="75000"/>
                </a:prstClr>
              </a:solidFill>
            </a:endParaRPr>
          </a:p>
        </p:txBody>
      </p:sp>
      <p:sp>
        <p:nvSpPr>
          <p:cNvPr id="4" name="矩形 3"/>
          <p:cNvSpPr/>
          <p:nvPr/>
        </p:nvSpPr>
        <p:spPr>
          <a:xfrm>
            <a:off x="0" y="0"/>
            <a:ext cx="12192000" cy="6858000"/>
          </a:xfrm>
          <a:prstGeom prst="rect">
            <a:avLst/>
          </a:prstGeom>
          <a:blipFill dpi="0" rotWithShape="1">
            <a:blip r:embed="rId3">
              <a:alphaModFix amt="8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矩形 4"/>
          <p:cNvSpPr/>
          <p:nvPr/>
        </p:nvSpPr>
        <p:spPr>
          <a:xfrm>
            <a:off x="1432673" y="175596"/>
            <a:ext cx="3261749" cy="1630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prstClr val="white"/>
                </a:solidFill>
                <a:latin typeface="Arial Black" panose="020B0A04020102020204" pitchFamily="34" charset="0"/>
              </a:rPr>
              <a:t>Q&amp;A</a:t>
            </a:r>
          </a:p>
        </p:txBody>
      </p:sp>
      <p:sp>
        <p:nvSpPr>
          <p:cNvPr id="35" name="圆角矩形 34"/>
          <p:cNvSpPr/>
          <p:nvPr/>
        </p:nvSpPr>
        <p:spPr>
          <a:xfrm>
            <a:off x="2687697" y="566132"/>
            <a:ext cx="7847565" cy="353395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black"/>
              </a:solidFill>
            </a:endParaRPr>
          </a:p>
        </p:txBody>
      </p:sp>
      <p:sp>
        <p:nvSpPr>
          <p:cNvPr id="24" name="标题 2"/>
          <p:cNvSpPr txBox="1">
            <a:spLocks/>
          </p:cNvSpPr>
          <p:nvPr/>
        </p:nvSpPr>
        <p:spPr>
          <a:xfrm>
            <a:off x="1835326" y="686032"/>
            <a:ext cx="9274769" cy="586834"/>
          </a:xfrm>
          <a:prstGeom prst="rect">
            <a:avLst/>
          </a:prstGeom>
          <a:noFill/>
          <a:ln>
            <a:noFill/>
          </a:ln>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cxnSp>
        <p:nvCxnSpPr>
          <p:cNvPr id="26" name="肘形连接符 25"/>
          <p:cNvCxnSpPr>
            <a:stCxn id="24" idx="1"/>
          </p:cNvCxnSpPr>
          <p:nvPr/>
        </p:nvCxnSpPr>
        <p:spPr>
          <a:xfrm rot="10800000" flipH="1" flipV="1">
            <a:off x="1835326" y="979449"/>
            <a:ext cx="3330506" cy="1522180"/>
          </a:xfrm>
          <a:prstGeom prst="bentConnector3">
            <a:avLst>
              <a:gd name="adj1" fmla="val -6864"/>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42" idx="1"/>
          </p:cNvCxnSpPr>
          <p:nvPr/>
        </p:nvCxnSpPr>
        <p:spPr>
          <a:xfrm rot="10800000" flipH="1" flipV="1">
            <a:off x="1835325" y="979449"/>
            <a:ext cx="2456447" cy="2877084"/>
          </a:xfrm>
          <a:prstGeom prst="bentConnector3">
            <a:avLst>
              <a:gd name="adj1" fmla="val -9306"/>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24" idx="1"/>
            <a:endCxn id="43" idx="1"/>
          </p:cNvCxnSpPr>
          <p:nvPr/>
        </p:nvCxnSpPr>
        <p:spPr>
          <a:xfrm rot="10800000" flipH="1" flipV="1">
            <a:off x="1835325" y="979448"/>
            <a:ext cx="1511105" cy="4310129"/>
          </a:xfrm>
          <a:prstGeom prst="bentConnector3">
            <a:avLst>
              <a:gd name="adj1" fmla="val -15128"/>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3317382" y="2136897"/>
            <a:ext cx="6096851" cy="3429479"/>
          </a:xfrm>
          <a:prstGeom prst="rect">
            <a:avLst/>
          </a:prstGeom>
          <a:ln w="76200">
            <a:solidFill>
              <a:schemeClr val="accent5">
                <a:lumMod val="75000"/>
              </a:schemeClr>
            </a:solidFill>
          </a:ln>
        </p:spPr>
      </p:pic>
    </p:spTree>
    <p:extLst>
      <p:ext uri="{BB962C8B-B14F-4D97-AF65-F5344CB8AC3E}">
        <p14:creationId xmlns:p14="http://schemas.microsoft.com/office/powerpoint/2010/main" val="702841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6295-8899-44C4-B4C1-F03F618A91C1}"/>
              </a:ext>
            </a:extLst>
          </p:cNvPr>
          <p:cNvSpPr>
            <a:spLocks noGrp="1"/>
          </p:cNvSpPr>
          <p:nvPr>
            <p:ph type="title"/>
          </p:nvPr>
        </p:nvSpPr>
        <p:spPr>
          <a:xfrm>
            <a:off x="838200" y="316486"/>
            <a:ext cx="10515600" cy="889743"/>
          </a:xfr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altLang="zh-CN" sz="4000" b="1" dirty="0">
                <a:solidFill>
                  <a:srgbClr val="C00000"/>
                </a:solidFill>
                <a:latin typeface="Arial" panose="020B0604020202020204" pitchFamily="34" charset="0"/>
                <a:cs typeface="Arial" panose="020B0604020202020204" pitchFamily="34" charset="0"/>
              </a:rPr>
              <a:t>Q&amp;A</a:t>
            </a:r>
            <a:r>
              <a:rPr lang="en-US" sz="4000" b="1" dirty="0">
                <a:solidFill>
                  <a:srgbClr val="C00000"/>
                </a:solidFill>
                <a:latin typeface="Arial" panose="020B0604020202020204" pitchFamily="34" charset="0"/>
                <a:cs typeface="Arial" panose="020B0604020202020204" pitchFamily="34" charset="0"/>
              </a:rPr>
              <a:t>:</a:t>
            </a:r>
            <a:r>
              <a:rPr lang="en-US" sz="4000" b="1" dirty="0">
                <a:solidFill>
                  <a:srgbClr val="C00000"/>
                </a:solidFill>
                <a:latin typeface="Arial Narrow" panose="020B0606020202030204" pitchFamily="34" charset="0"/>
              </a:rPr>
              <a:t> </a:t>
            </a:r>
            <a:r>
              <a:rPr lang="en-US" altLang="zh-CN" sz="40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Intelligent System</a:t>
            </a:r>
            <a:endParaRPr lang="LID4096" sz="40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664D25-4CCD-4EBE-9C9A-C9ADE4E60682}"/>
                  </a:ext>
                </a:extLst>
              </p:cNvPr>
              <p:cNvSpPr>
                <a:spLocks noGrp="1"/>
              </p:cNvSpPr>
              <p:nvPr>
                <p:ph idx="1"/>
              </p:nvPr>
            </p:nvSpPr>
            <p:spPr>
              <a:xfrm>
                <a:off x="838200" y="1254868"/>
                <a:ext cx="10515600" cy="4922095"/>
              </a:xfr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marL="342900" lvl="0" indent="-342900">
                  <a:lnSpc>
                    <a:spcPct val="107000"/>
                  </a:lnSpc>
                  <a:buFont typeface="+mj-lt"/>
                  <a:buAutoNum type="arabicPeriod"/>
                </a:pPr>
                <a:endParaRPr lang="en-US" altLang="zh-CN" sz="800" b="1" dirty="0">
                  <a:effectLst/>
                  <a:latin typeface="DengXian" panose="02010600030101010101" pitchFamily="2" charset="-122"/>
                  <a:ea typeface="DengXian" panose="02010600030101010101" pitchFamily="2" charset="-122"/>
                  <a:cs typeface="Times New Roman" panose="02020603050405020304" pitchFamily="18" charset="0"/>
                </a:endParaRPr>
              </a:p>
              <a:p>
                <a:pPr marL="457200" lvl="0" indent="-457200">
                  <a:lnSpc>
                    <a:spcPct val="107000"/>
                  </a:lnSpc>
                  <a:buFont typeface="+mj-lt"/>
                  <a:buAutoNum type="arabicPeriod"/>
                </a:pPr>
                <a:r>
                  <a:rPr lang="en-US" altLang="zh-CN" sz="2200" b="1" dirty="0">
                    <a:effectLst/>
                    <a:latin typeface="DengXian" panose="02010600030101010101" pitchFamily="2" charset="-122"/>
                    <a:ea typeface="DengXian" panose="02010600030101010101" pitchFamily="2" charset="-122"/>
                    <a:cs typeface="Times New Roman" panose="02020603050405020304" pitchFamily="18" charset="0"/>
                  </a:rPr>
                  <a:t>What is intelligence?</a:t>
                </a:r>
                <a:endParaRPr lang="en-US" sz="2200" b="1" dirty="0">
                  <a:effectLst/>
                  <a:latin typeface="DengXian" panose="02010600030101010101" pitchFamily="2" charset="-122"/>
                  <a:ea typeface="DengXian" panose="02010600030101010101" pitchFamily="2" charset="-122"/>
                  <a:cs typeface="Times New Roman" panose="02020603050405020304" pitchFamily="18" charset="0"/>
                </a:endParaRPr>
              </a:p>
              <a:p>
                <a:pPr marL="457200" lvl="0" indent="-4572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What is </a:t>
                </a:r>
                <a:r>
                  <a:rPr lang="en-US" altLang="zh-CN" sz="2200" b="1" dirty="0">
                    <a:effectLst/>
                    <a:latin typeface="DengXian" panose="02010600030101010101" pitchFamily="2" charset="-122"/>
                    <a:ea typeface="DengXian" panose="02010600030101010101" pitchFamily="2" charset="-122"/>
                    <a:cs typeface="Times New Roman" panose="02020603050405020304" pitchFamily="18" charset="0"/>
                  </a:rPr>
                  <a:t>Intelligent</a:t>
                </a:r>
                <a:r>
                  <a:rPr lang="en-US" sz="2200" b="1" dirty="0">
                    <a:effectLst/>
                    <a:latin typeface="DengXian" panose="02010600030101010101" pitchFamily="2" charset="-122"/>
                    <a:ea typeface="DengXian" panose="02010600030101010101" pitchFamily="2" charset="-122"/>
                    <a:cs typeface="Times New Roman" panose="02020603050405020304" pitchFamily="18" charset="0"/>
                  </a:rPr>
                  <a:t> component?</a:t>
                </a:r>
              </a:p>
              <a:p>
                <a:pPr marL="457200" lvl="0" indent="-4572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What is dynamic architecture</a:t>
                </a:r>
                <a:r>
                  <a:rPr lang="zh-CN" altLang="en-US" sz="2200" b="1" dirty="0">
                    <a:effectLst/>
                    <a:latin typeface="DengXian" panose="02010600030101010101" pitchFamily="2" charset="-122"/>
                    <a:ea typeface="DengXian" panose="02010600030101010101" pitchFamily="2" charset="-122"/>
                    <a:cs typeface="Times New Roman" panose="02020603050405020304" pitchFamily="18" charset="0"/>
                  </a:rPr>
                  <a:t>？</a:t>
                </a:r>
                <a:endParaRPr lang="en-US" altLang="zh-CN" sz="2200" b="1" dirty="0">
                  <a:effectLst/>
                  <a:latin typeface="DengXian" panose="02010600030101010101" pitchFamily="2" charset="-122"/>
                  <a:ea typeface="DengXian" panose="02010600030101010101" pitchFamily="2" charset="-122"/>
                  <a:cs typeface="Times New Roman" panose="02020603050405020304" pitchFamily="18" charset="0"/>
                </a:endParaRPr>
              </a:p>
              <a:p>
                <a:pPr marL="457200" indent="-4572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What is </a:t>
                </a:r>
                <a:r>
                  <a:rPr lang="en-US" altLang="zh-CN" sz="2200" b="1" dirty="0">
                    <a:effectLst/>
                    <a:latin typeface="DengXian" panose="02010600030101010101" pitchFamily="2" charset="-122"/>
                    <a:ea typeface="DengXian" panose="02010600030101010101" pitchFamily="2" charset="-122"/>
                    <a:cs typeface="Times New Roman" panose="02020603050405020304" pitchFamily="18" charset="0"/>
                  </a:rPr>
                  <a:t>Intelligent System</a:t>
                </a:r>
                <a:r>
                  <a:rPr lang="en-US" sz="2200" b="1" dirty="0">
                    <a:effectLst/>
                    <a:latin typeface="DengXian" panose="02010600030101010101" pitchFamily="2" charset="-122"/>
                    <a:ea typeface="DengXian" panose="02010600030101010101" pitchFamily="2" charset="-122"/>
                    <a:cs typeface="Times New Roman" panose="02020603050405020304" pitchFamily="18" charset="0"/>
                  </a:rPr>
                  <a:t>?</a:t>
                </a:r>
              </a:p>
              <a:p>
                <a:pPr marL="457200" indent="-4572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How to build an intelligent system?</a:t>
                </a:r>
              </a:p>
              <a:p>
                <a:pPr marL="457200" indent="-457200">
                  <a:lnSpc>
                    <a:spcPct val="107000"/>
                  </a:lnSpc>
                  <a:buFont typeface="+mj-lt"/>
                  <a:buAutoNum type="arabicPeriod"/>
                </a:pPr>
                <a:r>
                  <a:rPr lang="en-US" sz="2200" b="1" dirty="0">
                    <a:latin typeface="DengXian" panose="02010600030101010101" pitchFamily="2" charset="-122"/>
                    <a:ea typeface="DengXian" panose="02010600030101010101" pitchFamily="2" charset="-122"/>
                    <a:cs typeface="Times New Roman" panose="02020603050405020304" pitchFamily="18" charset="0"/>
                  </a:rPr>
                  <a:t>What “+” refers to in the</a:t>
                </a:r>
                <a:r>
                  <a:rPr lang="zh-CN" altLang="en-US" sz="2200" b="1" dirty="0">
                    <a:latin typeface="DengXian" panose="02010600030101010101" pitchFamily="2" charset="-122"/>
                    <a:ea typeface="DengXian" panose="02010600030101010101" pitchFamily="2" charset="-122"/>
                    <a:cs typeface="Times New Roman" panose="02020603050405020304" pitchFamily="18" charset="0"/>
                  </a:rPr>
                  <a:t> </a:t>
                </a:r>
                <a:r>
                  <a:rPr lang="en-US" altLang="zh-CN" sz="2200" b="1" dirty="0">
                    <a:latin typeface="DengXian" panose="02010600030101010101" pitchFamily="2" charset="-122"/>
                    <a:ea typeface="DengXian" panose="02010600030101010101" pitchFamily="2" charset="-122"/>
                    <a:cs typeface="Times New Roman" panose="02020603050405020304" pitchFamily="18" charset="0"/>
                  </a:rPr>
                  <a:t>following</a:t>
                </a:r>
                <a:r>
                  <a:rPr lang="en-US" sz="2200" b="1" dirty="0">
                    <a:latin typeface="DengXian" panose="02010600030101010101" pitchFamily="2" charset="-122"/>
                    <a:ea typeface="DengXian" panose="02010600030101010101" pitchFamily="2" charset="-122"/>
                    <a:cs typeface="Times New Roman" panose="02020603050405020304" pitchFamily="18" charset="0"/>
                  </a:rPr>
                  <a:t> formula </a:t>
                </a:r>
              </a:p>
              <a:p>
                <a:pPr lvl="1">
                  <a:lnSpc>
                    <a:spcPct val="107000"/>
                  </a:lnSpc>
                  <a:buFont typeface="Wingdings" panose="05000000000000000000" pitchFamily="2" charset="2"/>
                  <a:buChar char="q"/>
                </a:pPr>
                <a:r>
                  <a:rPr lang="en-US" sz="1800" b="1" dirty="0">
                    <a:latin typeface="DengXian" panose="02010600030101010101" pitchFamily="2" charset="-122"/>
                    <a:ea typeface="DengXian" panose="02010600030101010101" pitchFamily="2" charset="-122"/>
                    <a:cs typeface="Times New Roman" panose="02020603050405020304" pitchFamily="18" charset="0"/>
                  </a:rPr>
                  <a:t>&lt;Intelligent System&gt; = &lt;Dynamic Architecture&gt; + { &lt;Intelligent Component&gt; </a:t>
                </a:r>
                <a14:m>
                  <m:oMath xmlns:m="http://schemas.openxmlformats.org/officeDocument/2006/math">
                    <m:sSubSup>
                      <m:sSubSupPr>
                        <m:ctrlPr>
                          <a:rPr lang="en-US" sz="1800" b="1" i="1" smtClean="0">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b="1" i="1" smtClean="0">
                            <a:latin typeface="Cambria Math" panose="02040503050406030204" pitchFamily="18" charset="0"/>
                            <a:ea typeface="DengXian" panose="02010600030101010101" pitchFamily="2" charset="-122"/>
                            <a:cs typeface="Times New Roman" panose="02020603050405020304" pitchFamily="18" charset="0"/>
                          </a:rPr>
                          <m:t>}</m:t>
                        </m:r>
                      </m:e>
                      <m:sub>
                        <m:r>
                          <a:rPr lang="en-US" sz="1800" b="1" i="1" smtClean="0">
                            <a:latin typeface="Cambria Math" panose="02040503050406030204" pitchFamily="18" charset="0"/>
                            <a:ea typeface="DengXian" panose="02010600030101010101" pitchFamily="2" charset="-122"/>
                            <a:cs typeface="Times New Roman" panose="02020603050405020304" pitchFamily="18" charset="0"/>
                          </a:rPr>
                          <m:t>𝟏</m:t>
                        </m:r>
                      </m:sub>
                      <m:sup>
                        <m:r>
                          <m:rPr>
                            <m:sty m:val="p"/>
                          </m:rPr>
                          <a:rPr lang="en-US" altLang="zh-CN" sz="1800" b="1" i="1">
                            <a:latin typeface="Cambria Math" panose="02040503050406030204" pitchFamily="18" charset="0"/>
                            <a:ea typeface="DengXian" panose="02010600030101010101" pitchFamily="2" charset="-122"/>
                            <a:cs typeface="Times New Roman" panose="02020603050405020304" pitchFamily="18" charset="0"/>
                          </a:rPr>
                          <m:t>n</m:t>
                        </m:r>
                      </m:sup>
                    </m:sSubSup>
                  </m:oMath>
                </a14:m>
                <a:endParaRPr lang="en-US" sz="1800" b="1" dirty="0">
                  <a:latin typeface="DengXian" panose="02010600030101010101" pitchFamily="2" charset="-122"/>
                  <a:ea typeface="DengXian" panose="02010600030101010101" pitchFamily="2" charset="-122"/>
                  <a:cs typeface="Times New Roman" panose="02020603050405020304" pitchFamily="18" charset="0"/>
                </a:endParaRPr>
              </a:p>
              <a:p>
                <a:pPr marL="514350" indent="-514350">
                  <a:lnSpc>
                    <a:spcPct val="107000"/>
                  </a:lnSpc>
                  <a:buFont typeface="+mj-lt"/>
                  <a:buAutoNum type="arabicPeriod"/>
                </a:pPr>
                <a:r>
                  <a:rPr lang="en-US" sz="2400" b="1" dirty="0">
                    <a:latin typeface="DengXian" panose="02010600030101010101" pitchFamily="2" charset="-122"/>
                    <a:ea typeface="DengXian" panose="02010600030101010101" pitchFamily="2" charset="-122"/>
                    <a:cs typeface="Times New Roman" panose="02020603050405020304" pitchFamily="18" charset="0"/>
                  </a:rPr>
                  <a:t>How to </a:t>
                </a:r>
                <a:r>
                  <a:rPr lang="en-US" altLang="zh-CN" sz="2400" b="1" dirty="0">
                    <a:latin typeface="DengXian" panose="02010600030101010101" pitchFamily="2" charset="-122"/>
                    <a:ea typeface="DengXian" panose="02010600030101010101" pitchFamily="2" charset="-122"/>
                    <a:cs typeface="Times New Roman" panose="02020603050405020304" pitchFamily="18" charset="0"/>
                  </a:rPr>
                  <a:t>make</a:t>
                </a:r>
                <a:r>
                  <a:rPr lang="en-US" sz="2400" b="1" dirty="0">
                    <a:latin typeface="DengXian" panose="02010600030101010101" pitchFamily="2" charset="-122"/>
                    <a:ea typeface="DengXian" panose="02010600030101010101" pitchFamily="2" charset="-122"/>
                    <a:cs typeface="Times New Roman" panose="02020603050405020304" pitchFamily="18" charset="0"/>
                  </a:rPr>
                  <a:t> an internet system view?</a:t>
                </a:r>
              </a:p>
              <a:p>
                <a:pPr marL="457200" indent="-457200">
                  <a:lnSpc>
                    <a:spcPct val="107000"/>
                  </a:lnSpc>
                  <a:buFont typeface="+mj-lt"/>
                  <a:buAutoNum type="arabicPeriod"/>
                </a:pPr>
                <a:r>
                  <a:rPr lang="en-US" sz="2200" b="1" dirty="0">
                    <a:latin typeface="DengXian" panose="02010600030101010101" pitchFamily="2" charset="-122"/>
                    <a:ea typeface="DengXian" panose="02010600030101010101" pitchFamily="2" charset="-122"/>
                    <a:cs typeface="Times New Roman" panose="02020603050405020304" pitchFamily="18" charset="0"/>
                  </a:rPr>
                  <a:t>What are the features of intelligent system?</a:t>
                </a:r>
              </a:p>
              <a:p>
                <a:pPr lvl="1">
                  <a:lnSpc>
                    <a:spcPct val="107000"/>
                  </a:lnSpc>
                </a:pPr>
                <a:endParaRPr lang="en-US" sz="1800" b="1"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nSpc>
                    <a:spcPct val="107000"/>
                  </a:lnSpc>
                  <a:buNone/>
                </a:pPr>
                <a:endParaRPr lang="en-US" sz="2200" b="1" dirty="0">
                  <a:effectLst/>
                  <a:latin typeface="DengXian" panose="02010600030101010101" pitchFamily="2" charset="-122"/>
                  <a:ea typeface="DengXian" panose="02010600030101010101" pitchFamily="2" charset="-122"/>
                  <a:cs typeface="Times New Roman" panose="02020603050405020304" pitchFamily="18" charset="0"/>
                </a:endParaRPr>
              </a:p>
              <a:p>
                <a:pPr marL="0" indent="0">
                  <a:buNone/>
                </a:pPr>
                <a:endParaRPr lang="en-US" altLang="zh-CN" dirty="0"/>
              </a:p>
              <a:p>
                <a:pPr marL="0" indent="0">
                  <a:buNone/>
                </a:pPr>
                <a:endParaRPr lang="LID4096" dirty="0"/>
              </a:p>
            </p:txBody>
          </p:sp>
        </mc:Choice>
        <mc:Fallback xmlns="">
          <p:sp>
            <p:nvSpPr>
              <p:cNvPr id="3" name="Content Placeholder 2">
                <a:extLst>
                  <a:ext uri="{FF2B5EF4-FFF2-40B4-BE49-F238E27FC236}">
                    <a16:creationId xmlns:a16="http://schemas.microsoft.com/office/drawing/2014/main" id="{BD664D25-4CCD-4EBE-9C9A-C9ADE4E60682}"/>
                  </a:ext>
                </a:extLst>
              </p:cNvPr>
              <p:cNvSpPr>
                <a:spLocks noGrp="1" noRot="1" noChangeAspect="1" noMove="1" noResize="1" noEditPoints="1" noAdjustHandles="1" noChangeArrowheads="1" noChangeShapeType="1" noTextEdit="1"/>
              </p:cNvSpPr>
              <p:nvPr>
                <p:ph idx="1"/>
              </p:nvPr>
            </p:nvSpPr>
            <p:spPr>
              <a:xfrm>
                <a:off x="838200" y="1254868"/>
                <a:ext cx="10515600" cy="4922095"/>
              </a:xfrm>
              <a:blipFill>
                <a:blip r:embed="rId2"/>
                <a:stretch>
                  <a:fillRect/>
                </a:stretch>
              </a:blipFill>
              <a:ln>
                <a:noFill/>
              </a:ln>
              <a:effectLst>
                <a:outerShdw blurRad="44450" dist="27940" dir="5400000" algn="ctr">
                  <a:srgbClr val="000000">
                    <a:alpha val="32000"/>
                  </a:srgbClr>
                </a:outerShdw>
              </a:effectLst>
            </p:spPr>
            <p:txBody>
              <a:bodyPr/>
              <a:lstStyle/>
              <a:p>
                <a:r>
                  <a:rPr lang="LID4096">
                    <a:noFill/>
                  </a:rPr>
                  <a:t> </a:t>
                </a:r>
              </a:p>
            </p:txBody>
          </p:sp>
        </mc:Fallback>
      </mc:AlternateContent>
    </p:spTree>
    <p:extLst>
      <p:ext uri="{BB962C8B-B14F-4D97-AF65-F5344CB8AC3E}">
        <p14:creationId xmlns:p14="http://schemas.microsoft.com/office/powerpoint/2010/main" val="3732498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61105" y="491232"/>
            <a:ext cx="8911687" cy="877100"/>
          </a:xfrm>
        </p:spPr>
        <p:txBody>
          <a:bodyPr/>
          <a:lstStyle/>
          <a:p>
            <a:r>
              <a:rPr lang="en-US" b="1" dirty="0">
                <a:solidFill>
                  <a:srgbClr val="C00000"/>
                </a:solidFill>
                <a:effectLst>
                  <a:outerShdw blurRad="38100" dist="38100" dir="2700000" algn="tl">
                    <a:srgbClr val="000000">
                      <a:alpha val="43137"/>
                    </a:srgbClr>
                  </a:outerShdw>
                </a:effectLst>
              </a:rPr>
              <a:t>About Author</a:t>
            </a:r>
          </a:p>
        </p:txBody>
      </p:sp>
      <p:sp>
        <p:nvSpPr>
          <p:cNvPr id="4" name="内容占位符 3"/>
          <p:cNvSpPr>
            <a:spLocks noGrp="1"/>
          </p:cNvSpPr>
          <p:nvPr>
            <p:ph idx="1"/>
          </p:nvPr>
        </p:nvSpPr>
        <p:spPr>
          <a:xfrm>
            <a:off x="2361105" y="1371675"/>
            <a:ext cx="8641676" cy="4995093"/>
          </a:xfrm>
        </p:spPr>
        <p:txBody>
          <a:bodyPr>
            <a:noAutofit/>
          </a:bodyPr>
          <a:lstStyle/>
          <a:p>
            <a:pPr marL="0" indent="0">
              <a:buNone/>
            </a:pPr>
            <a:endParaRPr lang="en-US" sz="400" dirty="0">
              <a:latin typeface="Arial" panose="020B0604020202020204" pitchFamily="34" charset="0"/>
              <a:cs typeface="Arial" panose="020B0604020202020204" pitchFamily="34" charset="0"/>
            </a:endParaRPr>
          </a:p>
          <a:p>
            <a:pPr marL="0" indent="0">
              <a:spcBef>
                <a:spcPts val="0"/>
              </a:spcBef>
              <a:buNone/>
            </a:pPr>
            <a:r>
              <a:rPr lang="en-US" sz="2000" dirty="0">
                <a:latin typeface="Arial" panose="020B0604020202020204" pitchFamily="34" charset="0"/>
                <a:cs typeface="Arial" panose="020B0604020202020204" pitchFamily="34" charset="0"/>
              </a:rPr>
              <a:t>Mr. H. Li was director of CLEBA International Research, the Netherlands, who graduated from Peking University, Beijing, China and received PhD from Delft University of Technology, the Netherlands. He has about 30 years’ experience in the European academic and industry society. </a:t>
            </a:r>
          </a:p>
          <a:p>
            <a:pPr marL="0" indent="0">
              <a:buNone/>
            </a:pPr>
            <a:r>
              <a:rPr lang="en-US" sz="2000" dirty="0">
                <a:latin typeface="Arial" panose="020B0604020202020204" pitchFamily="34" charset="0"/>
                <a:cs typeface="Arial" panose="020B0604020202020204" pitchFamily="34" charset="0"/>
              </a:rPr>
              <a:t>Starting before 1990s he was engaged in academic research on software reuse and co-developed concepts and models of software reuse-in-the-large with Prof. J. van Katwijk Prof. M. Looijen and Prof. H. G. Sol of Delft University of Technology, the Netherlands. Later on he served for a strategic department of a major European company, planning software reuse strategies and chairing a project on re-architecting large and complex systems. He published a professional book on application reuse-in-the-large and presented keynote speeches in international conferences. Furthermore he had chaired an international research project for years on accurate machine translation, resulting a set of intellectual properties. His current research interests are on </a:t>
            </a:r>
            <a:r>
              <a:rPr lang="en-US" altLang="zh-CN" sz="2000" dirty="0">
                <a:latin typeface="Arial" panose="020B0604020202020204" pitchFamily="34" charset="0"/>
                <a:cs typeface="Arial" panose="020B0604020202020204" pitchFamily="34" charset="0"/>
              </a:rPr>
              <a:t>software development paradigm in the era of big data, regarding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 the software development technology of </a:t>
            </a:r>
            <a:r>
              <a:rPr lang="en-US" sz="2000" dirty="0">
                <a:latin typeface="Arial" panose="020B0604020202020204" pitchFamily="34" charset="0"/>
                <a:cs typeface="Arial" panose="020B0604020202020204" pitchFamily="34" charset="0"/>
              </a:rPr>
              <a:t>dataization, intelligent, architecturalization and Intensification.</a:t>
            </a:r>
          </a:p>
        </p:txBody>
      </p:sp>
      <p:sp>
        <p:nvSpPr>
          <p:cNvPr id="2" name="灯片编号占位符 1"/>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5" name="图片 4"/>
          <p:cNvPicPr>
            <a:picLocks noChangeAspect="1"/>
          </p:cNvPicPr>
          <p:nvPr/>
        </p:nvPicPr>
        <p:blipFill>
          <a:blip r:embed="rId3"/>
          <a:stretch>
            <a:fillRect/>
          </a:stretch>
        </p:blipFill>
        <p:spPr>
          <a:xfrm>
            <a:off x="720215" y="2880078"/>
            <a:ext cx="1182727" cy="1457070"/>
          </a:xfrm>
          <a:prstGeom prst="rect">
            <a:avLst/>
          </a:prstGeom>
        </p:spPr>
      </p:pic>
    </p:spTree>
    <p:extLst>
      <p:ext uri="{BB962C8B-B14F-4D97-AF65-F5344CB8AC3E}">
        <p14:creationId xmlns:p14="http://schemas.microsoft.com/office/powerpoint/2010/main" val="1294445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61105" y="611231"/>
            <a:ext cx="8911687" cy="633909"/>
          </a:xfrm>
        </p:spPr>
        <p:txBody>
          <a:bodyPr>
            <a:normAutofit fontScale="90000"/>
          </a:bodyPr>
          <a:lstStyle/>
          <a:p>
            <a:r>
              <a:rPr lang="zh-CN" altLang="en-US"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t>关于作者</a:t>
            </a:r>
          </a:p>
        </p:txBody>
      </p:sp>
      <p:sp>
        <p:nvSpPr>
          <p:cNvPr id="2" name="灯片编号占位符 1"/>
          <p:cNvSpPr>
            <a:spLocks noGrp="1"/>
          </p:cNvSpPr>
          <p:nvPr>
            <p:ph type="sldNum" sz="quarter" idx="12"/>
          </p:nvPr>
        </p:nvSpPr>
        <p:spPr/>
        <p:txBody>
          <a:bodyPr/>
          <a:lstStyle/>
          <a:p>
            <a:fld id="{D57F1E4F-1CFF-5643-939E-217C01CDF565}" type="slidenum">
              <a:rPr lang="en-US" smtClean="0"/>
              <a:pPr/>
              <a:t>28</a:t>
            </a:fld>
            <a:endParaRPr lang="en-US" dirty="0"/>
          </a:p>
        </p:txBody>
      </p:sp>
      <p:sp>
        <p:nvSpPr>
          <p:cNvPr id="9" name="内容占位符 8"/>
          <p:cNvSpPr>
            <a:spLocks noGrp="1"/>
          </p:cNvSpPr>
          <p:nvPr>
            <p:ph idx="1"/>
          </p:nvPr>
        </p:nvSpPr>
        <p:spPr>
          <a:xfrm>
            <a:off x="2361105" y="1346884"/>
            <a:ext cx="9143507" cy="4782066"/>
          </a:xfrm>
        </p:spPr>
        <p:txBody>
          <a:bodyPr>
            <a:normAutofit fontScale="85000" lnSpcReduction="10000"/>
          </a:bodyPr>
          <a:lstStyle/>
          <a:p>
            <a:pPr marL="0" indent="0">
              <a:lnSpc>
                <a:spcPts val="3200"/>
              </a:lnSpc>
              <a:buNone/>
            </a:pPr>
            <a:r>
              <a:rPr lang="zh-CN" altLang="en-US" sz="2400" dirty="0">
                <a:latin typeface="KaiTi" panose="02010609060101010101" pitchFamily="49" charset="-122"/>
                <a:ea typeface="KaiTi" panose="02010609060101010101" pitchFamily="49" charset="-122"/>
              </a:rPr>
              <a:t>李海宽博士毕业于北京大学，获荷兰代尔夫特理工大学博士学位，在欧洲学术界和工业界从事理论研究与工业实践凡</a:t>
            </a:r>
            <a:r>
              <a:rPr lang="en-US" altLang="zh-CN" sz="2400" dirty="0">
                <a:latin typeface="KaiTi" panose="02010609060101010101" pitchFamily="49" charset="-122"/>
                <a:ea typeface="KaiTi" panose="02010609060101010101" pitchFamily="49" charset="-122"/>
              </a:rPr>
              <a:t>30</a:t>
            </a:r>
            <a:r>
              <a:rPr lang="zh-CN" altLang="en-US" sz="2400" dirty="0">
                <a:latin typeface="KaiTi" panose="02010609060101010101" pitchFamily="49" charset="-122"/>
                <a:ea typeface="KaiTi" panose="02010609060101010101" pitchFamily="49" charset="-122"/>
              </a:rPr>
              <a:t>年。从上世纪</a:t>
            </a:r>
            <a:r>
              <a:rPr lang="en-US" altLang="zh-CN" sz="2400" dirty="0">
                <a:latin typeface="KaiTi" panose="02010609060101010101" pitchFamily="49" charset="-122"/>
                <a:ea typeface="KaiTi" panose="02010609060101010101" pitchFamily="49" charset="-122"/>
              </a:rPr>
              <a:t>90</a:t>
            </a:r>
            <a:r>
              <a:rPr lang="zh-CN" altLang="en-US" sz="2400" dirty="0">
                <a:latin typeface="KaiTi" panose="02010609060101010101" pitchFamily="49" charset="-122"/>
                <a:ea typeface="KaiTi" panose="02010609060101010101" pitchFamily="49" charset="-122"/>
              </a:rPr>
              <a:t>年代初开始，李海宽博士就从事人工智能、动态程序设计与软件复用的学术研究，与荷兰科学家、代尔夫特理工大学教授 </a:t>
            </a:r>
            <a:r>
              <a:rPr lang="en-US" altLang="zh-CN" sz="2400" dirty="0">
                <a:latin typeface="Arial Narrow" panose="020B0606020202030204" pitchFamily="34" charset="0"/>
                <a:ea typeface="KaiTi" panose="02010609060101010101" pitchFamily="49" charset="-122"/>
              </a:rPr>
              <a:t>J. van Katwijk</a:t>
            </a:r>
            <a:r>
              <a:rPr lang="zh-CN" altLang="en-US" sz="2400" dirty="0">
                <a:latin typeface="Arial Narrow" panose="020B0606020202030204" pitchFamily="34" charset="0"/>
                <a:ea typeface="KaiTi" panose="02010609060101010101" pitchFamily="49" charset="-122"/>
              </a:rPr>
              <a:t>、</a:t>
            </a:r>
            <a:r>
              <a:rPr lang="en-US" altLang="zh-CN" sz="2400" dirty="0">
                <a:latin typeface="Arial Narrow" panose="020B0606020202030204" pitchFamily="34" charset="0"/>
                <a:ea typeface="KaiTi" panose="02010609060101010101" pitchFamily="49" charset="-122"/>
              </a:rPr>
              <a:t>M. Looijen</a:t>
            </a:r>
            <a:r>
              <a:rPr lang="zh-CN" altLang="en-US" sz="2400" dirty="0">
                <a:latin typeface="KaiTi" panose="02010609060101010101" pitchFamily="49" charset="-122"/>
                <a:ea typeface="KaiTi" panose="02010609060101010101" pitchFamily="49" charset="-122"/>
              </a:rPr>
              <a:t>和</a:t>
            </a:r>
            <a:r>
              <a:rPr lang="en-US" altLang="zh-CN" sz="2400" dirty="0">
                <a:latin typeface="Arial Narrow" panose="020B0606020202030204" pitchFamily="34" charset="0"/>
                <a:ea typeface="KaiTi" panose="02010609060101010101" pitchFamily="49" charset="-122"/>
              </a:rPr>
              <a:t>H.G. Sol</a:t>
            </a:r>
            <a:r>
              <a:rPr lang="zh-CN" altLang="en-US" sz="2400" dirty="0">
                <a:latin typeface="KaiTi" panose="02010609060101010101" pitchFamily="49" charset="-122"/>
                <a:ea typeface="KaiTi" panose="02010609060101010101" pitchFamily="49" charset="-122"/>
              </a:rPr>
              <a:t>一起提出了大规模软件复用的概念和模型。之后，他在欧洲一家国际知名企业的战略部工作，负责策划软件战略并亲自主持基于机器学习的大型复杂系统重构项目。李海宽博士曾出版大规模软件复用技术相关专著并就所研究的内容多次在国际会议上发表主题演讲。近年来，在欧洲主持多项国际合作研究项目，涉及机器翻译、智能信息处理与跨语言电子商务等，其主要成果与项目核心技术已在荷兰登记注册，拥有自主知识产权。他目前的研究兴趣为大数据时代的软件开发范式（</a:t>
            </a:r>
            <a:r>
              <a:rPr lang="en-US" altLang="zh-CN" sz="2400" dirty="0">
                <a:latin typeface="KaiTi" panose="02010609060101010101" pitchFamily="49" charset="-122"/>
                <a:ea typeface="KaiTi" panose="02010609060101010101" pitchFamily="49" charset="-122"/>
              </a:rPr>
              <a:t>Paradigm)</a:t>
            </a:r>
            <a:r>
              <a:rPr lang="zh-CN" altLang="en-US" sz="2400" dirty="0">
                <a:latin typeface="KaiTi" panose="02010609060101010101" pitchFamily="49" charset="-122"/>
                <a:ea typeface="KaiTi" panose="02010609060101010101" pitchFamily="49" charset="-122"/>
              </a:rPr>
              <a:t>，涉及数据化，智能化，架构化与集约化等</a:t>
            </a:r>
            <a:r>
              <a:rPr lang="en-US" altLang="zh-CN" sz="2400" dirty="0">
                <a:latin typeface="KaiTi" panose="02010609060101010101" pitchFamily="49" charset="-122"/>
                <a:ea typeface="KaiTi" panose="02010609060101010101" pitchFamily="49" charset="-122"/>
              </a:rPr>
              <a:t>-</a:t>
            </a:r>
            <a:r>
              <a:rPr lang="zh-CN" altLang="en-US" sz="2400" dirty="0">
                <a:latin typeface="KaiTi" panose="02010609060101010101" pitchFamily="49" charset="-122"/>
                <a:ea typeface="KaiTi" panose="02010609060101010101" pitchFamily="49" charset="-122"/>
              </a:rPr>
              <a:t>系列软件开发的前沿技术。</a:t>
            </a:r>
          </a:p>
        </p:txBody>
      </p:sp>
      <p:pic>
        <p:nvPicPr>
          <p:cNvPr id="4" name="图片 3"/>
          <p:cNvPicPr>
            <a:picLocks noChangeAspect="1"/>
          </p:cNvPicPr>
          <p:nvPr/>
        </p:nvPicPr>
        <p:blipFill>
          <a:blip r:embed="rId3"/>
          <a:stretch>
            <a:fillRect/>
          </a:stretch>
        </p:blipFill>
        <p:spPr>
          <a:xfrm>
            <a:off x="531812" y="2670484"/>
            <a:ext cx="1182727" cy="1457070"/>
          </a:xfrm>
          <a:prstGeom prst="rect">
            <a:avLst/>
          </a:prstGeom>
        </p:spPr>
      </p:pic>
    </p:spTree>
    <p:extLst>
      <p:ext uri="{BB962C8B-B14F-4D97-AF65-F5344CB8AC3E}">
        <p14:creationId xmlns:p14="http://schemas.microsoft.com/office/powerpoint/2010/main" val="201767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B4CD-D560-2605-3FCB-B39D4819F3DA}"/>
              </a:ext>
            </a:extLst>
          </p:cNvPr>
          <p:cNvSpPr>
            <a:spLocks noGrp="1"/>
          </p:cNvSpPr>
          <p:nvPr>
            <p:ph type="title"/>
          </p:nvPr>
        </p:nvSpPr>
        <p:spPr/>
        <p:txBody>
          <a:bodyPr/>
          <a:lstStyle/>
          <a:p>
            <a:r>
              <a:rPr lang="en-US" altLang="zh-CN" dirty="0"/>
              <a:t>Content</a:t>
            </a:r>
            <a:endParaRPr lang="LID4096" dirty="0"/>
          </a:p>
        </p:txBody>
      </p:sp>
      <p:sp>
        <p:nvSpPr>
          <p:cNvPr id="3" name="Content Placeholder 2">
            <a:extLst>
              <a:ext uri="{FF2B5EF4-FFF2-40B4-BE49-F238E27FC236}">
                <a16:creationId xmlns:a16="http://schemas.microsoft.com/office/drawing/2014/main" id="{B16E0052-36FC-8ED0-2499-43B4DD4FCA7C}"/>
              </a:ext>
            </a:extLst>
          </p:cNvPr>
          <p:cNvSpPr>
            <a:spLocks noGrp="1"/>
          </p:cNvSpPr>
          <p:nvPr>
            <p:ph idx="1"/>
          </p:nvPr>
        </p:nvSpPr>
        <p:spPr/>
        <p:txBody>
          <a:bodyPr>
            <a:normAutofit fontScale="62500" lnSpcReduction="20000"/>
          </a:bodyPr>
          <a:lstStyle/>
          <a:p>
            <a:pPr marL="514350" indent="-514350">
              <a:buFont typeface="+mj-lt"/>
              <a:buAutoNum type="arabicPeriod"/>
            </a:pPr>
            <a:r>
              <a:rPr lang="en-US" dirty="0"/>
              <a:t>Natural Intelligence (NI)</a:t>
            </a:r>
          </a:p>
          <a:p>
            <a:pPr lvl="1"/>
            <a:r>
              <a:rPr lang="en-US" i="1" dirty="0">
                <a:solidFill>
                  <a:srgbClr val="0070C0"/>
                </a:solidFill>
              </a:rPr>
              <a:t>Intelligence demonstrated by machines</a:t>
            </a:r>
            <a:r>
              <a:rPr lang="en-US" sz="1000" i="1" dirty="0">
                <a:solidFill>
                  <a:srgbClr val="0070C0"/>
                </a:solidFill>
              </a:rPr>
              <a:t>[wiki]</a:t>
            </a:r>
            <a:r>
              <a:rPr lang="en-US" i="1" dirty="0">
                <a:solidFill>
                  <a:srgbClr val="0070C0"/>
                </a:solidFill>
              </a:rPr>
              <a:t>.</a:t>
            </a:r>
          </a:p>
          <a:p>
            <a:pPr marL="514350" indent="-514350">
              <a:buFont typeface="+mj-lt"/>
              <a:buAutoNum type="arabicPeriod"/>
            </a:pPr>
            <a:r>
              <a:rPr lang="en-US" dirty="0"/>
              <a:t>Artificial Intelligence (AI)</a:t>
            </a:r>
          </a:p>
          <a:p>
            <a:pPr lvl="1"/>
            <a:r>
              <a:rPr lang="en-US" i="1" dirty="0">
                <a:solidFill>
                  <a:srgbClr val="0070C0"/>
                </a:solidFill>
              </a:rPr>
              <a:t>Intelligence displayed by animals including humans</a:t>
            </a:r>
            <a:r>
              <a:rPr lang="en-US" sz="1200" i="1" dirty="0">
                <a:solidFill>
                  <a:srgbClr val="0070C0"/>
                </a:solidFill>
              </a:rPr>
              <a:t>[wiki].</a:t>
            </a:r>
            <a:endParaRPr lang="en-US" i="1" dirty="0">
              <a:solidFill>
                <a:srgbClr val="0070C0"/>
              </a:solidFill>
            </a:endParaRPr>
          </a:p>
          <a:p>
            <a:pPr marL="514350" indent="-514350">
              <a:buFont typeface="+mj-lt"/>
              <a:buAutoNum type="arabicPeriod"/>
            </a:pPr>
            <a:r>
              <a:rPr lang="en-US" dirty="0"/>
              <a:t>Intelligent Components</a:t>
            </a:r>
          </a:p>
          <a:p>
            <a:pPr lvl="1"/>
            <a:r>
              <a:rPr lang="en-US" i="1" dirty="0">
                <a:solidFill>
                  <a:srgbClr val="0070C0"/>
                </a:solidFill>
              </a:rPr>
              <a:t>A System component with NI, AI or NI&amp;AI</a:t>
            </a:r>
          </a:p>
          <a:p>
            <a:pPr marL="514350" indent="-514350">
              <a:buFont typeface="+mj-lt"/>
              <a:buAutoNum type="arabicPeriod"/>
            </a:pPr>
            <a:r>
              <a:rPr lang="en-US" dirty="0"/>
              <a:t>Intelligent System</a:t>
            </a:r>
          </a:p>
          <a:p>
            <a:pPr lvl="1"/>
            <a:r>
              <a:rPr lang="en-US" i="1" dirty="0">
                <a:solidFill>
                  <a:srgbClr val="0070C0"/>
                </a:solidFill>
              </a:rPr>
              <a:t>A System that contains one or more intelligent components</a:t>
            </a:r>
          </a:p>
          <a:p>
            <a:pPr marL="514350" indent="-514350">
              <a:buFont typeface="+mj-lt"/>
              <a:buAutoNum type="arabicPeriod"/>
            </a:pPr>
            <a:r>
              <a:rPr lang="en-US" dirty="0"/>
              <a:t>Dynamic Architecture</a:t>
            </a:r>
          </a:p>
          <a:p>
            <a:pPr lvl="1"/>
            <a:r>
              <a:rPr lang="en-US" i="1" dirty="0">
                <a:solidFill>
                  <a:srgbClr val="0070C0"/>
                </a:solidFill>
              </a:rPr>
              <a:t>A System architecture that may be changed during runtime.</a:t>
            </a:r>
          </a:p>
          <a:p>
            <a:pPr marL="514350" indent="-514350">
              <a:buFont typeface="+mj-lt"/>
              <a:buAutoNum type="arabicPeriod"/>
            </a:pPr>
            <a:r>
              <a:rPr lang="en-US" dirty="0"/>
              <a:t>Intelligent System::= Architecture + Intelligent Components</a:t>
            </a:r>
          </a:p>
          <a:p>
            <a:pPr lvl="1"/>
            <a:r>
              <a:rPr lang="en-US" i="1" dirty="0">
                <a:solidFill>
                  <a:srgbClr val="0070C0"/>
                </a:solidFill>
              </a:rPr>
              <a:t>An </a:t>
            </a:r>
            <a:r>
              <a:rPr lang="en-US" altLang="zh-CN" i="1" dirty="0">
                <a:solidFill>
                  <a:srgbClr val="0070C0"/>
                </a:solidFill>
              </a:rPr>
              <a:t>constructive Definition</a:t>
            </a:r>
            <a:endParaRPr lang="en-US" i="1" dirty="0">
              <a:solidFill>
                <a:srgbClr val="0070C0"/>
              </a:solidFill>
            </a:endParaRPr>
          </a:p>
          <a:p>
            <a:pPr marL="514350" indent="-514350">
              <a:buFont typeface="+mj-lt"/>
              <a:buAutoNum type="arabicPeriod"/>
            </a:pPr>
            <a:r>
              <a:rPr lang="en-US" dirty="0"/>
              <a:t>The Features of Intelligent Systems</a:t>
            </a:r>
          </a:p>
          <a:p>
            <a:pPr lvl="1"/>
            <a:r>
              <a:rPr lang="en-US" altLang="zh-CN" i="1" dirty="0">
                <a:solidFill>
                  <a:srgbClr val="0070C0"/>
                </a:solidFill>
              </a:rPr>
              <a:t>What are</a:t>
            </a:r>
            <a:r>
              <a:rPr lang="zh-CN" altLang="en-US" i="1" dirty="0">
                <a:solidFill>
                  <a:srgbClr val="0070C0"/>
                </a:solidFill>
              </a:rPr>
              <a:t> </a:t>
            </a:r>
            <a:r>
              <a:rPr lang="en-US" altLang="zh-CN" i="1" dirty="0">
                <a:solidFill>
                  <a:srgbClr val="0070C0"/>
                </a:solidFill>
              </a:rPr>
              <a:t>the</a:t>
            </a:r>
            <a:r>
              <a:rPr lang="zh-CN" altLang="en-US" i="1" dirty="0">
                <a:solidFill>
                  <a:srgbClr val="0070C0"/>
                </a:solidFill>
              </a:rPr>
              <a:t> </a:t>
            </a:r>
            <a:r>
              <a:rPr lang="en-US" altLang="zh-CN" i="1" dirty="0">
                <a:solidFill>
                  <a:srgbClr val="0070C0"/>
                </a:solidFill>
              </a:rPr>
              <a:t>characteristics of Intelligent System.</a:t>
            </a:r>
            <a:endParaRPr lang="en-US" i="1" dirty="0">
              <a:solidFill>
                <a:srgbClr val="0070C0"/>
              </a:solidFill>
            </a:endParaRPr>
          </a:p>
          <a:p>
            <a:pPr marL="514350" indent="-514350">
              <a:buFont typeface="+mj-lt"/>
              <a:buAutoNum type="arabicPeriod"/>
            </a:pPr>
            <a:r>
              <a:rPr lang="en-US" dirty="0"/>
              <a:t>Intelligent System Development</a:t>
            </a:r>
          </a:p>
          <a:p>
            <a:pPr lvl="1"/>
            <a:r>
              <a:rPr lang="en-US" i="1" dirty="0">
                <a:solidFill>
                  <a:srgbClr val="0070C0"/>
                </a:solidFill>
              </a:rPr>
              <a:t>Dynamic Computer Programming</a:t>
            </a:r>
            <a:endParaRPr lang="LID4096" i="1" dirty="0">
              <a:solidFill>
                <a:srgbClr val="0070C0"/>
              </a:solidFill>
            </a:endParaRPr>
          </a:p>
        </p:txBody>
      </p:sp>
    </p:spTree>
    <p:extLst>
      <p:ext uri="{BB962C8B-B14F-4D97-AF65-F5344CB8AC3E}">
        <p14:creationId xmlns:p14="http://schemas.microsoft.com/office/powerpoint/2010/main" val="209971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effectLst>
                  <a:outerShdw blurRad="38100" dist="38100" dir="2700000" algn="tl">
                    <a:srgbClr val="000000">
                      <a:alpha val="43137"/>
                    </a:srgbClr>
                  </a:outerShdw>
                </a:effectLst>
              </a:rPr>
              <a:t>Intelligent System </a:t>
            </a:r>
            <a:endParaRPr lang="zh-CN" altLang="en-US" b="1" dirty="0">
              <a:effectLst>
                <a:outerShdw blurRad="38100" dist="38100" dir="2700000" algn="tl">
                  <a:srgbClr val="000000">
                    <a:alpha val="43137"/>
                  </a:srgbClr>
                </a:outerShdw>
              </a:effectLst>
            </a:endParaRPr>
          </a:p>
        </p:txBody>
      </p:sp>
      <p:sp>
        <p:nvSpPr>
          <p:cNvPr id="4" name="内容占位符 3"/>
          <p:cNvSpPr>
            <a:spLocks noGrp="1"/>
          </p:cNvSpPr>
          <p:nvPr>
            <p:ph idx="1"/>
          </p:nvPr>
        </p:nvSpPr>
        <p:spPr>
          <a:xfrm>
            <a:off x="838200" y="1562582"/>
            <a:ext cx="10515600" cy="5123031"/>
          </a:xfrm>
          <a:ln>
            <a:solidFill>
              <a:srgbClr val="C00000"/>
            </a:solidFill>
          </a:ln>
        </p:spPr>
        <p:txBody>
          <a:bodyPr>
            <a:normAutofit fontScale="92500" lnSpcReduction="20000"/>
          </a:bodyPr>
          <a:lstStyle/>
          <a:p>
            <a:pPr marL="0" indent="0">
              <a:buClr>
                <a:srgbClr val="C00000"/>
              </a:buClr>
              <a:buNone/>
            </a:pPr>
            <a:r>
              <a:rPr lang="en-US" altLang="zh-CN" sz="900" dirty="0"/>
              <a:t> </a:t>
            </a:r>
          </a:p>
          <a:p>
            <a:pPr>
              <a:buClr>
                <a:srgbClr val="C00000"/>
              </a:buClr>
              <a:buFont typeface="Wingdings" panose="05000000000000000000" pitchFamily="2" charset="2"/>
              <a:buChar char="p"/>
            </a:pPr>
            <a:r>
              <a:rPr lang="en-US" altLang="zh-CN" b="1" dirty="0">
                <a:solidFill>
                  <a:srgbClr val="002060"/>
                </a:solidFill>
              </a:rPr>
              <a:t> Intelligent system </a:t>
            </a:r>
            <a:r>
              <a:rPr lang="en-US" altLang="zh-CN" b="1" dirty="0">
                <a:solidFill>
                  <a:srgbClr val="FF0000"/>
                </a:solidFill>
              </a:rPr>
              <a:t>as an advanced machine</a:t>
            </a:r>
            <a:r>
              <a:rPr lang="en-US" altLang="zh-CN" b="1" dirty="0">
                <a:solidFill>
                  <a:srgbClr val="C00000"/>
                </a:solidFill>
              </a:rPr>
              <a:t> </a:t>
            </a:r>
            <a:r>
              <a:rPr lang="en-US" altLang="zh-CN" dirty="0"/>
              <a:t>that </a:t>
            </a:r>
            <a:r>
              <a:rPr lang="en-US" altLang="zh-CN" b="1" dirty="0">
                <a:solidFill>
                  <a:srgbClr val="002060"/>
                </a:solidFill>
              </a:rPr>
              <a:t>perceive</a:t>
            </a:r>
            <a:r>
              <a:rPr lang="en-US" altLang="zh-CN" dirty="0"/>
              <a:t> and </a:t>
            </a:r>
            <a:r>
              <a:rPr lang="en-US" altLang="zh-CN" dirty="0">
                <a:solidFill>
                  <a:srgbClr val="002060"/>
                </a:solidFill>
              </a:rPr>
              <a:t>respond </a:t>
            </a:r>
            <a:r>
              <a:rPr lang="en-US" altLang="zh-CN" dirty="0"/>
              <a:t>to the world around them, e.g.</a:t>
            </a:r>
          </a:p>
          <a:p>
            <a:pPr lvl="1">
              <a:buClr>
                <a:srgbClr val="002060"/>
              </a:buClr>
              <a:buFont typeface="Wingdings" panose="05000000000000000000" pitchFamily="2" charset="2"/>
              <a:buChar char="l"/>
            </a:pPr>
            <a:r>
              <a:rPr lang="en-US" altLang="zh-CN" dirty="0"/>
              <a:t>Automated vacuums such as the Roomba,</a:t>
            </a:r>
          </a:p>
          <a:p>
            <a:pPr lvl="1">
              <a:buClr>
                <a:srgbClr val="002060"/>
              </a:buClr>
              <a:buFont typeface="Wingdings" panose="05000000000000000000" pitchFamily="2" charset="2"/>
              <a:buChar char="l"/>
            </a:pPr>
            <a:r>
              <a:rPr lang="en-US" altLang="zh-CN" dirty="0"/>
              <a:t>Facial recognition programs and</a:t>
            </a:r>
          </a:p>
          <a:p>
            <a:pPr lvl="1">
              <a:buClr>
                <a:srgbClr val="002060"/>
              </a:buClr>
              <a:buFont typeface="Wingdings" panose="05000000000000000000" pitchFamily="2" charset="2"/>
              <a:buChar char="l"/>
            </a:pPr>
            <a:r>
              <a:rPr lang="en-US" altLang="zh-CN" dirty="0"/>
              <a:t>Amazon's personalized shopping suggestions.</a:t>
            </a:r>
            <a:r>
              <a:rPr lang="en-US" altLang="zh-CN" dirty="0">
                <a:hlinkClick r:id="rId3"/>
              </a:rPr>
              <a:t> </a:t>
            </a:r>
            <a:r>
              <a:rPr lang="en-US" altLang="zh-CN" dirty="0">
                <a:solidFill>
                  <a:srgbClr val="FF0000"/>
                </a:solidFill>
              </a:rPr>
              <a:t>wiki</a:t>
            </a:r>
            <a:endParaRPr lang="en-US" altLang="zh-CN" dirty="0">
              <a:hlinkClick r:id="rId3"/>
            </a:endParaRPr>
          </a:p>
          <a:p>
            <a:pPr>
              <a:buClr>
                <a:srgbClr val="C00000"/>
              </a:buClr>
              <a:buFont typeface="Wingdings" panose="05000000000000000000" pitchFamily="2" charset="2"/>
              <a:buChar char="p"/>
            </a:pPr>
            <a:r>
              <a:rPr lang="en-US" altLang="zh-CN" b="1" dirty="0">
                <a:solidFill>
                  <a:srgbClr val="002060"/>
                </a:solidFill>
              </a:rPr>
              <a:t> Intelligent system </a:t>
            </a:r>
            <a:r>
              <a:rPr lang="en-US" altLang="zh-CN" b="1" dirty="0">
                <a:solidFill>
                  <a:srgbClr val="FF0000"/>
                </a:solidFill>
              </a:rPr>
              <a:t>as an advanced application</a:t>
            </a:r>
            <a:r>
              <a:rPr lang="en-US" altLang="zh-CN" dirty="0"/>
              <a:t> that </a:t>
            </a:r>
            <a:r>
              <a:rPr lang="en-US" altLang="zh-CN" i="1" dirty="0"/>
              <a:t>incorporates</a:t>
            </a:r>
            <a:r>
              <a:rPr lang="en-US" altLang="zh-CN" i="1" dirty="0">
                <a:solidFill>
                  <a:srgbClr val="FF0000"/>
                </a:solidFill>
              </a:rPr>
              <a:t> </a:t>
            </a:r>
            <a:r>
              <a:rPr lang="en-US" altLang="zh-CN" b="1" i="1" dirty="0">
                <a:solidFill>
                  <a:srgbClr val="002060"/>
                </a:solidFill>
              </a:rPr>
              <a:t>intelligence</a:t>
            </a:r>
            <a:r>
              <a:rPr lang="en-US" altLang="zh-CN" i="1" dirty="0">
                <a:solidFill>
                  <a:srgbClr val="002060"/>
                </a:solidFill>
              </a:rPr>
              <a:t> </a:t>
            </a:r>
            <a:r>
              <a:rPr lang="en-US" altLang="zh-CN" i="1" dirty="0"/>
              <a:t>into</a:t>
            </a:r>
            <a:r>
              <a:rPr lang="en-US" altLang="zh-CN" i="1" dirty="0">
                <a:solidFill>
                  <a:srgbClr val="FF0000"/>
                </a:solidFill>
              </a:rPr>
              <a:t> </a:t>
            </a:r>
            <a:r>
              <a:rPr lang="en-US" altLang="zh-CN" b="1" i="1" dirty="0">
                <a:solidFill>
                  <a:srgbClr val="002060"/>
                </a:solidFill>
              </a:rPr>
              <a:t>applications</a:t>
            </a:r>
            <a:r>
              <a:rPr lang="en-US" altLang="zh-CN" b="1" i="1" dirty="0">
                <a:solidFill>
                  <a:srgbClr val="FF0000"/>
                </a:solidFill>
              </a:rPr>
              <a:t> </a:t>
            </a:r>
            <a:r>
              <a:rPr lang="en-US" altLang="zh-CN" dirty="0"/>
              <a:t>being handled by machines, e.g.</a:t>
            </a:r>
          </a:p>
          <a:p>
            <a:pPr lvl="1">
              <a:buClr>
                <a:srgbClr val="002060"/>
              </a:buClr>
              <a:buFont typeface="Wingdings" panose="05000000000000000000" pitchFamily="2" charset="2"/>
              <a:buChar char="l"/>
            </a:pPr>
            <a:r>
              <a:rPr lang="en-US" altLang="zh-CN" dirty="0"/>
              <a:t>Search and optimization </a:t>
            </a:r>
          </a:p>
          <a:p>
            <a:pPr lvl="1">
              <a:buClr>
                <a:srgbClr val="002060"/>
              </a:buClr>
              <a:buFont typeface="Wingdings" panose="05000000000000000000" pitchFamily="2" charset="2"/>
              <a:buChar char="l"/>
            </a:pPr>
            <a:r>
              <a:rPr lang="en-US" altLang="zh-CN" dirty="0"/>
              <a:t>Learning capabilities. </a:t>
            </a:r>
            <a:r>
              <a:rPr lang="en-US" altLang="zh-CN" dirty="0">
                <a:solidFill>
                  <a:srgbClr val="FF0000"/>
                </a:solidFill>
              </a:rPr>
              <a:t>wiki</a:t>
            </a:r>
            <a:endParaRPr lang="en-US" altLang="zh-CN" dirty="0"/>
          </a:p>
          <a:p>
            <a:pPr>
              <a:buClr>
                <a:srgbClr val="C00000"/>
              </a:buClr>
              <a:buFont typeface="Wingdings" panose="05000000000000000000" pitchFamily="2" charset="2"/>
              <a:buChar char="p"/>
            </a:pPr>
            <a:r>
              <a:rPr lang="en-US" altLang="zh-CN" dirty="0">
                <a:solidFill>
                  <a:srgbClr val="0070C0"/>
                </a:solidFill>
                <a:hlinkClick r:id="rId3"/>
              </a:rPr>
              <a:t> </a:t>
            </a:r>
            <a:r>
              <a:rPr lang="en-US" altLang="zh-CN" b="1" dirty="0">
                <a:solidFill>
                  <a:srgbClr val="002060"/>
                </a:solidFill>
              </a:rPr>
              <a:t>Intelligent system </a:t>
            </a:r>
            <a:r>
              <a:rPr lang="en-US" altLang="zh-CN" b="1" dirty="0">
                <a:solidFill>
                  <a:srgbClr val="FF0000"/>
                </a:solidFill>
              </a:rPr>
              <a:t>as software defined things </a:t>
            </a:r>
            <a:r>
              <a:rPr lang="en-US" altLang="zh-CN" dirty="0"/>
              <a:t>that have </a:t>
            </a:r>
            <a:r>
              <a:rPr lang="en-US" altLang="zh-CN" b="1" i="1" u="sng" dirty="0">
                <a:solidFill>
                  <a:srgbClr val="002060"/>
                </a:solidFill>
              </a:rPr>
              <a:t>artificial intelligence</a:t>
            </a:r>
            <a:r>
              <a:rPr lang="en-US" altLang="zh-CN" dirty="0"/>
              <a:t> inside, </a:t>
            </a:r>
            <a:r>
              <a:rPr lang="en-US" altLang="zh-CN" b="1" i="1" u="sng" dirty="0">
                <a:solidFill>
                  <a:srgbClr val="002060"/>
                </a:solidFill>
              </a:rPr>
              <a:t>natural intelligence </a:t>
            </a:r>
            <a:r>
              <a:rPr lang="en-US" altLang="zh-CN" dirty="0"/>
              <a:t>behind or their combination.</a:t>
            </a:r>
          </a:p>
          <a:p>
            <a:pPr lvl="1">
              <a:buClr>
                <a:srgbClr val="002060"/>
              </a:buClr>
              <a:buFont typeface="Wingdings" panose="05000000000000000000" pitchFamily="2" charset="2"/>
              <a:buChar char="l"/>
            </a:pPr>
            <a:r>
              <a:rPr lang="en-US" altLang="zh-CN" dirty="0"/>
              <a:t> Mobile in your hand</a:t>
            </a:r>
          </a:p>
          <a:p>
            <a:pPr lvl="1">
              <a:buClr>
                <a:srgbClr val="002060"/>
              </a:buClr>
              <a:buFont typeface="Wingdings" panose="05000000000000000000" pitchFamily="2" charset="2"/>
              <a:buChar char="l"/>
            </a:pPr>
            <a:r>
              <a:rPr lang="en-US" altLang="zh-CN" dirty="0"/>
              <a:t> Internet Service</a:t>
            </a:r>
          </a:p>
          <a:p>
            <a:pPr lvl="1">
              <a:buClr>
                <a:srgbClr val="002060"/>
              </a:buClr>
              <a:buFont typeface="Wingdings" panose="05000000000000000000" pitchFamily="2" charset="2"/>
              <a:buChar char="l"/>
            </a:pPr>
            <a:endParaRPr lang="en-US" altLang="zh-CN" dirty="0"/>
          </a:p>
          <a:p>
            <a:pPr marL="0" indent="0">
              <a:buClr>
                <a:srgbClr val="002060"/>
              </a:buClr>
              <a:buNone/>
            </a:pPr>
            <a:r>
              <a:rPr lang="en-US" altLang="zh-CN" dirty="0"/>
              <a:t>                                                                                                                 </a:t>
            </a:r>
            <a:endParaRPr lang="en-US" altLang="zh-CN" dirty="0">
              <a:solidFill>
                <a:srgbClr val="FF0000"/>
              </a:solidFill>
            </a:endParaRPr>
          </a:p>
          <a:p>
            <a:pPr>
              <a:buClr>
                <a:srgbClr val="C00000"/>
              </a:buCl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444871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0CD0-5436-678F-BF41-743CC0433B5C}"/>
              </a:ext>
            </a:extLst>
          </p:cNvPr>
          <p:cNvSpPr>
            <a:spLocks noGrp="1"/>
          </p:cNvSpPr>
          <p:nvPr>
            <p:ph type="title"/>
          </p:nvPr>
        </p:nvSpPr>
        <p:spPr>
          <a:xfrm>
            <a:off x="838200" y="365126"/>
            <a:ext cx="10515600" cy="520092"/>
          </a:xfrm>
        </p:spPr>
        <p:txBody>
          <a:bodyPr>
            <a:normAutofit fontScale="90000"/>
          </a:bodyPr>
          <a:lstStyle/>
          <a:p>
            <a:r>
              <a:rPr lang="en-US" altLang="zh-CN" b="1" dirty="0">
                <a:solidFill>
                  <a:srgbClr val="002060"/>
                </a:solidFill>
                <a:effectLst>
                  <a:outerShdw blurRad="38100" dist="38100" dir="2700000" algn="tl">
                    <a:srgbClr val="000000">
                      <a:alpha val="43137"/>
                    </a:srgbClr>
                  </a:outerShdw>
                </a:effectLst>
              </a:rPr>
              <a:t>Intelligent System</a:t>
            </a:r>
            <a:endParaRPr lang="LID4096" b="1" dirty="0">
              <a:solidFill>
                <a:srgbClr val="00206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68C1E23-CD42-6D1D-E294-275DCC577A19}"/>
              </a:ext>
            </a:extLst>
          </p:cNvPr>
          <p:cNvSpPr>
            <a:spLocks noGrp="1"/>
          </p:cNvSpPr>
          <p:nvPr>
            <p:ph idx="1"/>
          </p:nvPr>
        </p:nvSpPr>
        <p:spPr>
          <a:xfrm>
            <a:off x="838200" y="1021404"/>
            <a:ext cx="10515600" cy="5573949"/>
          </a:xfrm>
        </p:spPr>
        <p:txBody>
          <a:bodyPr>
            <a:normAutofit fontScale="55000" lnSpcReduction="20000"/>
          </a:bodyPr>
          <a:lstStyle/>
          <a:p>
            <a:pPr marL="0" indent="0" algn="l">
              <a:lnSpc>
                <a:spcPct val="120000"/>
              </a:lnSpc>
              <a:buNone/>
            </a:pPr>
            <a:r>
              <a:rPr lang="en-US" sz="3800" b="1" u="sng" dirty="0">
                <a:solidFill>
                  <a:srgbClr val="002060"/>
                </a:solidFill>
                <a:effectLst/>
                <a:latin typeface="Arial" panose="020B0604020202020204" pitchFamily="34" charset="0"/>
                <a:cs typeface="Arial" panose="020B0604020202020204" pitchFamily="34" charset="0"/>
              </a:rPr>
              <a:t>Intelligence</a:t>
            </a:r>
            <a:r>
              <a:rPr lang="en-US" sz="3800" b="0" i="0" dirty="0">
                <a:solidFill>
                  <a:srgbClr val="374151"/>
                </a:solidFill>
                <a:effectLst/>
                <a:latin typeface="Arial" panose="020B0604020202020204" pitchFamily="34" charset="0"/>
                <a:cs typeface="Arial" panose="020B0604020202020204" pitchFamily="34" charset="0"/>
              </a:rPr>
              <a:t> can refer to both artificial intelligence (AI) and natural intelligence (NI). </a:t>
            </a:r>
            <a:r>
              <a:rPr lang="en-US" sz="3800" b="1" u="sng" dirty="0">
                <a:solidFill>
                  <a:srgbClr val="002060"/>
                </a:solidFill>
                <a:effectLst/>
                <a:latin typeface="Arial" panose="020B0604020202020204" pitchFamily="34" charset="0"/>
                <a:cs typeface="Arial" panose="020B0604020202020204" pitchFamily="34" charset="0"/>
              </a:rPr>
              <a:t>Artificial intelligence </a:t>
            </a:r>
            <a:r>
              <a:rPr lang="en-US" sz="3800" b="0" i="0" dirty="0">
                <a:solidFill>
                  <a:srgbClr val="374151"/>
                </a:solidFill>
                <a:effectLst/>
                <a:latin typeface="Arial" panose="020B0604020202020204" pitchFamily="34" charset="0"/>
                <a:cs typeface="Arial" panose="020B0604020202020204" pitchFamily="34" charset="0"/>
              </a:rPr>
              <a:t>refers to the ability of machines to perform tasks that typically require human intelligence, such as recognizing speech, identifying objects, or making decisions. </a:t>
            </a:r>
            <a:r>
              <a:rPr lang="en-US" sz="3800" b="1" u="sng" dirty="0">
                <a:solidFill>
                  <a:srgbClr val="002060"/>
                </a:solidFill>
                <a:effectLst/>
                <a:latin typeface="Arial" panose="020B0604020202020204" pitchFamily="34" charset="0"/>
                <a:cs typeface="Arial" panose="020B0604020202020204" pitchFamily="34" charset="0"/>
              </a:rPr>
              <a:t>Natural intelligence</a:t>
            </a:r>
            <a:r>
              <a:rPr lang="en-US" sz="3800" b="0" i="0" dirty="0">
                <a:solidFill>
                  <a:srgbClr val="374151"/>
                </a:solidFill>
                <a:effectLst/>
                <a:latin typeface="Arial" panose="020B0604020202020204" pitchFamily="34" charset="0"/>
                <a:cs typeface="Arial" panose="020B0604020202020204" pitchFamily="34" charset="0"/>
              </a:rPr>
              <a:t>, on the other hand, refers to the intelligence possessed by biological organisms, including humans and animals.</a:t>
            </a:r>
          </a:p>
          <a:p>
            <a:pPr marL="0" indent="0" algn="l">
              <a:lnSpc>
                <a:spcPct val="120000"/>
              </a:lnSpc>
              <a:buNone/>
            </a:pPr>
            <a:r>
              <a:rPr lang="en-US" sz="3800" b="1" i="0" u="sng" dirty="0">
                <a:solidFill>
                  <a:srgbClr val="002060"/>
                </a:solidFill>
                <a:effectLst/>
                <a:latin typeface="Arial" panose="020B0604020202020204" pitchFamily="34" charset="0"/>
                <a:cs typeface="Arial" panose="020B0604020202020204" pitchFamily="34" charset="0"/>
              </a:rPr>
              <a:t>Intelligent systems </a:t>
            </a:r>
            <a:r>
              <a:rPr lang="en-US" sz="3800" b="0" i="0" dirty="0">
                <a:solidFill>
                  <a:srgbClr val="374151"/>
                </a:solidFill>
                <a:effectLst/>
                <a:latin typeface="Arial" panose="020B0604020202020204" pitchFamily="34" charset="0"/>
                <a:cs typeface="Arial" panose="020B0604020202020204" pitchFamily="34" charset="0"/>
              </a:rPr>
              <a:t>can incorporate both AI and NI. For example, a self-driving car might use AI algorithms to recognize objects and make decisions, but it also relies on the natural intelligence of the human programmers who created its algorithms and the human drivers who provide feedback to improve its performance. Similarly, a virtual assistant like Siri or Alexa uses AI algorithms to understand natural language and respond to user queries, but it also relies on the natural intelligence of the developers who designed its algorithms and the users who provide feedback to improve its performance.</a:t>
            </a:r>
          </a:p>
          <a:p>
            <a:pPr marL="0" indent="0" algn="l">
              <a:lnSpc>
                <a:spcPct val="120000"/>
              </a:lnSpc>
              <a:buNone/>
            </a:pPr>
            <a:r>
              <a:rPr lang="en-US" sz="3800" b="0" i="0" dirty="0">
                <a:solidFill>
                  <a:srgbClr val="374151"/>
                </a:solidFill>
                <a:effectLst/>
                <a:latin typeface="Arial" panose="020B0604020202020204" pitchFamily="34" charset="0"/>
                <a:cs typeface="Arial" panose="020B0604020202020204" pitchFamily="34" charset="0"/>
              </a:rPr>
              <a:t>In summary, intelligent systems can incorporate both artificial intelligence and natural intelligence, and the two types of intelligence can work together to create more effective and sophisticated systems.</a:t>
            </a:r>
          </a:p>
          <a:p>
            <a:endParaRPr lang="LID4096" dirty="0"/>
          </a:p>
        </p:txBody>
      </p:sp>
    </p:spTree>
    <p:extLst>
      <p:ext uri="{BB962C8B-B14F-4D97-AF65-F5344CB8AC3E}">
        <p14:creationId xmlns:p14="http://schemas.microsoft.com/office/powerpoint/2010/main" val="687111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098334" y="295852"/>
            <a:ext cx="10536382" cy="1325563"/>
          </a:xfrm>
        </p:spPr>
        <p:txBody>
          <a:bodyPr/>
          <a:lstStyle/>
          <a:p>
            <a:r>
              <a:rPr lang="en-US" altLang="zh-CN" b="1" dirty="0">
                <a:solidFill>
                  <a:srgbClr val="C00000"/>
                </a:solidFill>
                <a:latin typeface="Arial Narrow" panose="020B0606020202030204" pitchFamily="34" charset="0"/>
              </a:rPr>
              <a:t>Intelligent Programming</a:t>
            </a:r>
            <a:endParaRPr lang="zh-CN" altLang="en-US" b="1" dirty="0">
              <a:solidFill>
                <a:srgbClr val="C00000"/>
              </a:solidFill>
              <a:latin typeface="Arial Narrow" panose="020B0606020202030204" pitchFamily="34" charset="0"/>
            </a:endParaRPr>
          </a:p>
        </p:txBody>
      </p:sp>
      <p:graphicFrame>
        <p:nvGraphicFramePr>
          <p:cNvPr id="10" name="图示 9"/>
          <p:cNvGraphicFramePr/>
          <p:nvPr>
            <p:extLst>
              <p:ext uri="{D42A27DB-BD31-4B8C-83A1-F6EECF244321}">
                <p14:modId xmlns:p14="http://schemas.microsoft.com/office/powerpoint/2010/main" val="1551972117"/>
              </p:ext>
            </p:extLst>
          </p:nvPr>
        </p:nvGraphicFramePr>
        <p:xfrm>
          <a:off x="557284" y="1372264"/>
          <a:ext cx="10827892" cy="2619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图片 1"/>
          <p:cNvPicPr>
            <a:picLocks noChangeAspect="1"/>
          </p:cNvPicPr>
          <p:nvPr/>
        </p:nvPicPr>
        <p:blipFill>
          <a:blip r:embed="rId7"/>
          <a:stretch>
            <a:fillRect/>
          </a:stretch>
        </p:blipFill>
        <p:spPr>
          <a:xfrm>
            <a:off x="2052056" y="3991966"/>
            <a:ext cx="7620660" cy="2096483"/>
          </a:xfrm>
          <a:prstGeom prst="rect">
            <a:avLst/>
          </a:prstGeom>
        </p:spPr>
      </p:pic>
    </p:spTree>
    <p:extLst>
      <p:ext uri="{BB962C8B-B14F-4D97-AF65-F5344CB8AC3E}">
        <p14:creationId xmlns:p14="http://schemas.microsoft.com/office/powerpoint/2010/main" val="1950560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66193" y="562462"/>
            <a:ext cx="10682259" cy="897987"/>
          </a:xfrm>
          <a:solidFill>
            <a:schemeClr val="bg1">
              <a:lumMod val="85000"/>
            </a:schemeClr>
          </a:solidFill>
          <a:ln>
            <a:solidFill>
              <a:srgbClr val="C00000"/>
            </a:solidFill>
          </a:ln>
        </p:spPr>
        <p:txBody>
          <a:bodyPr>
            <a:normAutofit/>
          </a:bodyPr>
          <a:lstStyle/>
          <a:p>
            <a:r>
              <a:rPr lang="en-US" altLang="zh-CN" b="1" dirty="0">
                <a:effectLst>
                  <a:outerShdw blurRad="38100" dist="38100" dir="2700000" algn="tl">
                    <a:srgbClr val="000000">
                      <a:alpha val="43137"/>
                    </a:srgbClr>
                  </a:outerShdw>
                </a:effectLst>
              </a:rPr>
              <a:t>System</a:t>
            </a:r>
            <a:r>
              <a:rPr lang="en-US" altLang="zh-CN" b="1" dirty="0">
                <a:solidFill>
                  <a:srgbClr val="C00000"/>
                </a:solidFill>
                <a:effectLst>
                  <a:outerShdw blurRad="38100" dist="38100" dir="2700000" algn="tl">
                    <a:srgbClr val="000000">
                      <a:alpha val="43137"/>
                    </a:srgbClr>
                  </a:outerShdw>
                </a:effectLst>
              </a:rPr>
              <a:t> </a:t>
            </a:r>
            <a:r>
              <a:rPr lang="en-US" altLang="zh-CN" b="1" dirty="0">
                <a:solidFill>
                  <a:srgbClr val="FF0000"/>
                </a:solidFill>
                <a:effectLst>
                  <a:outerShdw blurRad="38100" dist="38100" dir="2700000" algn="tl">
                    <a:srgbClr val="000000">
                      <a:alpha val="43137"/>
                    </a:srgbClr>
                  </a:outerShdw>
                </a:effectLst>
              </a:rPr>
              <a:t>=</a:t>
            </a:r>
            <a:r>
              <a:rPr lang="en-US" altLang="zh-CN" b="1" dirty="0">
                <a:effectLst>
                  <a:outerShdw blurRad="38100" dist="38100" dir="2700000" algn="tl">
                    <a:srgbClr val="000000">
                      <a:alpha val="43137"/>
                    </a:srgbClr>
                  </a:outerShdw>
                </a:effectLst>
              </a:rPr>
              <a:t> Architecture </a:t>
            </a:r>
            <a:r>
              <a:rPr lang="en-US" altLang="zh-CN" b="1" dirty="0">
                <a:solidFill>
                  <a:srgbClr val="FF0000"/>
                </a:solidFill>
                <a:effectLst>
                  <a:outerShdw blurRad="38100" dist="38100" dir="2700000" algn="tl">
                    <a:srgbClr val="000000">
                      <a:alpha val="43137"/>
                    </a:srgbClr>
                  </a:outerShdw>
                </a:effectLst>
              </a:rPr>
              <a:t>+</a:t>
            </a:r>
            <a:r>
              <a:rPr lang="en-US" altLang="zh-CN" b="1" dirty="0">
                <a:effectLst>
                  <a:outerShdw blurRad="38100" dist="38100" dir="2700000" algn="tl">
                    <a:srgbClr val="000000">
                      <a:alpha val="43137"/>
                    </a:srgbClr>
                  </a:outerShdw>
                </a:effectLst>
              </a:rPr>
              <a:t> Components</a:t>
            </a:r>
            <a:endParaRPr lang="zh-CN" altLang="en-US" b="1" dirty="0">
              <a:effectLst>
                <a:outerShdw blurRad="38100" dist="38100" dir="2700000" algn="tl">
                  <a:srgbClr val="000000">
                    <a:alpha val="43137"/>
                  </a:srgbClr>
                </a:outerShdw>
              </a:effectLst>
            </a:endParaRPr>
          </a:p>
        </p:txBody>
      </p:sp>
      <p:sp>
        <p:nvSpPr>
          <p:cNvPr id="5" name="Rectangle 4"/>
          <p:cNvSpPr>
            <a:spLocks noChangeArrowheads="1"/>
          </p:cNvSpPr>
          <p:nvPr/>
        </p:nvSpPr>
        <p:spPr bwMode="auto">
          <a:xfrm>
            <a:off x="700580" y="2555874"/>
            <a:ext cx="11050598" cy="587729"/>
          </a:xfrm>
          <a:prstGeom prst="rect">
            <a:avLst/>
          </a:prstGeom>
          <a:noFill/>
          <a:ln w="6350" cap="flat" cmpd="sng" algn="ctr">
            <a:noFill/>
            <a:prstDash val="solid"/>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lvl="0" fontAlgn="base">
              <a:lnSpc>
                <a:spcPct val="80000"/>
              </a:lnSpc>
              <a:spcBef>
                <a:spcPct val="0"/>
              </a:spcBef>
              <a:spcAft>
                <a:spcPct val="10000"/>
              </a:spcAft>
              <a:defRPr/>
            </a:pP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a:t>
            </a: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panose="020B0604020202020204" pitchFamily="34" charset="0"/>
              </a:rPr>
              <a:t>&lt;</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panose="020B0604020202020204" pitchFamily="34" charset="0"/>
              </a:rPr>
              <a:t>System&gt; ::= Architecture +</a:t>
            </a:r>
            <a:r>
              <a:rPr lang="en-US" altLang="zh-CN" sz="2400" b="1" kern="0" dirty="0">
                <a:latin typeface="Arial Narrow" panose="020B0606020202030204" pitchFamily="34" charset="0"/>
                <a:ea typeface="Arial Unicode MS" pitchFamily="34" charset="-122"/>
                <a:cs typeface="Arial" panose="020B0604020202020204" pitchFamily="34" charset="0"/>
              </a:rPr>
              <a:t> Components                       </a:t>
            </a:r>
            <a:r>
              <a:rPr lang="en-US" altLang="zh-CN" sz="2400" b="1" kern="0" dirty="0">
                <a:solidFill>
                  <a:srgbClr val="C00000"/>
                </a:solidFill>
                <a:latin typeface="Arial Narrow" panose="020B0606020202030204" pitchFamily="34" charset="0"/>
                <a:ea typeface="Arial Unicode MS" pitchFamily="34" charset="-122"/>
                <a:cs typeface="Arial" panose="020B0604020202020204" pitchFamily="34" charset="0"/>
              </a:rPr>
              <a:t>(Very-High-Level Programming) </a:t>
            </a:r>
            <a:endParaRPr kumimoji="0" lang="en-US" altLang="zh-CN" sz="2400" b="0" u="none" strike="noStrike" kern="0" cap="none" spc="0" normalizeH="0" baseline="0" noProof="0" dirty="0">
              <a:ln>
                <a:noFill/>
              </a:ln>
              <a:solidFill>
                <a:srgbClr val="C00000"/>
              </a:solidFill>
              <a:effectLst>
                <a:outerShdw blurRad="38100" dist="38100" dir="2700000" algn="tl">
                  <a:srgbClr val="000000"/>
                </a:outerShdw>
              </a:effectLst>
              <a:uLnTx/>
              <a:uFillTx/>
              <a:latin typeface="Arial Narrow" panose="020B0606020202030204" pitchFamily="34" charset="0"/>
              <a:ea typeface="Arial Unicode MS" pitchFamily="34" charset="-122"/>
              <a:cs typeface="Arial" panose="020B0604020202020204" pitchFamily="34" charset="0"/>
            </a:endParaRPr>
          </a:p>
        </p:txBody>
      </p:sp>
      <p:sp>
        <p:nvSpPr>
          <p:cNvPr id="7" name="Rectangle 4"/>
          <p:cNvSpPr>
            <a:spLocks noChangeArrowheads="1"/>
          </p:cNvSpPr>
          <p:nvPr/>
        </p:nvSpPr>
        <p:spPr bwMode="auto">
          <a:xfrm>
            <a:off x="982023" y="4401541"/>
            <a:ext cx="10660861" cy="587729"/>
          </a:xfrm>
          <a:prstGeom prst="rect">
            <a:avLst/>
          </a:prstGeom>
          <a:solidFill>
            <a:schemeClr val="bg1">
              <a:lumMod val="85000"/>
            </a:schemeClr>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&lt;</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System&gt; ::= Architecture + Active Components        </a:t>
            </a:r>
            <a:r>
              <a:rPr kumimoji="0" lang="en-US" altLang="zh-CN" sz="2400" b="1" i="0" u="none" strike="noStrike" kern="0" cap="none" spc="0" normalizeH="0" baseline="0" noProof="0" dirty="0">
                <a:ln>
                  <a:noFill/>
                </a:ln>
                <a:solidFill>
                  <a:srgbClr val="C00000"/>
                </a:solidFill>
                <a:effectLst/>
                <a:uLnTx/>
                <a:uFillTx/>
                <a:latin typeface="Arial Narrow" panose="020B0606020202030204" pitchFamily="34" charset="0"/>
                <a:ea typeface="Arial Unicode MS" pitchFamily="34" charset="-122"/>
                <a:cs typeface="Arial Unicode MS" pitchFamily="34" charset="-122"/>
              </a:rPr>
              <a:t>(Dynamic Programming)</a:t>
            </a:r>
            <a:endParaRPr kumimoji="0" lang="en-US" altLang="zh-CN" sz="2400" b="0" i="0" u="none" strike="noStrike" kern="0" cap="none" spc="0" normalizeH="0" baseline="0" noProof="0" dirty="0">
              <a:ln>
                <a:noFill/>
              </a:ln>
              <a:solidFill>
                <a:srgbClr val="C00000"/>
              </a:solidFill>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8" name="Rectangle 4"/>
          <p:cNvSpPr>
            <a:spLocks noChangeArrowheads="1"/>
          </p:cNvSpPr>
          <p:nvPr/>
        </p:nvSpPr>
        <p:spPr bwMode="auto">
          <a:xfrm>
            <a:off x="1036170" y="3478707"/>
            <a:ext cx="10660861" cy="587729"/>
          </a:xfrm>
          <a:prstGeom prst="rect">
            <a:avLst/>
          </a:prstGeom>
          <a:solidFill>
            <a:srgbClr val="F7D362"/>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&lt;</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System&gt; ::= Architecture + Static Components        </a:t>
            </a:r>
            <a:r>
              <a:rPr kumimoji="0" lang="en-US" altLang="zh-CN" sz="2400" b="1" i="0" u="none" strike="noStrike" kern="0" cap="none" spc="0" normalizeH="0" baseline="0" noProof="0" dirty="0">
                <a:ln>
                  <a:noFill/>
                </a:ln>
                <a:solidFill>
                  <a:srgbClr val="C00000"/>
                </a:solidFill>
                <a:effectLst/>
                <a:uLnTx/>
                <a:uFillTx/>
                <a:latin typeface="Arial Narrow" panose="020B0606020202030204" pitchFamily="34" charset="0"/>
                <a:ea typeface="Arial Unicode MS" pitchFamily="34" charset="-122"/>
                <a:cs typeface="Arial Unicode MS" pitchFamily="34" charset="-122"/>
              </a:rPr>
              <a:t>(Static Programming)</a:t>
            </a:r>
            <a:endParaRPr kumimoji="0" lang="en-US" altLang="zh-CN" sz="2400" b="0" i="0" u="none" strike="noStrike" kern="0" cap="none" spc="0" normalizeH="0" baseline="0" noProof="0" dirty="0">
              <a:ln>
                <a:noFill/>
              </a:ln>
              <a:solidFill>
                <a:srgbClr val="C00000"/>
              </a:solidFill>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9" name="Rectangle 4"/>
          <p:cNvSpPr>
            <a:spLocks noChangeArrowheads="1"/>
          </p:cNvSpPr>
          <p:nvPr/>
        </p:nvSpPr>
        <p:spPr bwMode="auto">
          <a:xfrm>
            <a:off x="982023" y="5241702"/>
            <a:ext cx="11050598" cy="587729"/>
          </a:xfrm>
          <a:prstGeom prst="rect">
            <a:avLst/>
          </a:prstGeom>
          <a:solidFill>
            <a:schemeClr val="accent6">
              <a:lumMod val="40000"/>
              <a:lumOff val="60000"/>
            </a:schemeClr>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&lt;</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System&gt; ::= Architecture +  </a:t>
            </a:r>
            <a:r>
              <a:rPr lang="en-US" altLang="zh-CN" sz="2400" b="1" kern="0" dirty="0">
                <a:latin typeface="Arial Narrow" panose="020B0606020202030204" pitchFamily="34" charset="0"/>
                <a:ea typeface="Arial Unicode MS" pitchFamily="34" charset="-122"/>
                <a:cs typeface="Arial Unicode MS" pitchFamily="34" charset="-122"/>
              </a:rPr>
              <a:t>Intelligent </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Components  </a:t>
            </a:r>
            <a:r>
              <a:rPr kumimoji="0" lang="en-US" altLang="zh-CN" sz="2400" b="1" i="0" u="none" strike="noStrike" kern="0" cap="none" spc="0" normalizeH="0" baseline="0" noProof="0" dirty="0">
                <a:ln>
                  <a:noFill/>
                </a:ln>
                <a:solidFill>
                  <a:srgbClr val="C00000"/>
                </a:solidFill>
                <a:effectLst/>
                <a:uLnTx/>
                <a:uFillTx/>
                <a:latin typeface="Arial Narrow" panose="020B0606020202030204" pitchFamily="34" charset="0"/>
                <a:ea typeface="Arial Unicode MS" pitchFamily="34" charset="-122"/>
                <a:cs typeface="Arial Unicode MS" pitchFamily="34" charset="-122"/>
              </a:rPr>
              <a:t>(Intelligent Programming) </a:t>
            </a:r>
            <a:endParaRPr kumimoji="0" lang="en-US" altLang="zh-CN" sz="2400" b="0" i="0" u="none" strike="noStrike" kern="0" cap="none" spc="0" normalizeH="0" baseline="0" noProof="0" dirty="0">
              <a:ln>
                <a:noFill/>
              </a:ln>
              <a:solidFill>
                <a:srgbClr val="C00000"/>
              </a:solidFill>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2" name="TextBox 1">
            <a:extLst>
              <a:ext uri="{FF2B5EF4-FFF2-40B4-BE49-F238E27FC236}">
                <a16:creationId xmlns:a16="http://schemas.microsoft.com/office/drawing/2014/main" id="{9C5AD5E8-F594-4882-817E-985B49AD64EB}"/>
              </a:ext>
            </a:extLst>
          </p:cNvPr>
          <p:cNvSpPr txBox="1"/>
          <p:nvPr/>
        </p:nvSpPr>
        <p:spPr>
          <a:xfrm>
            <a:off x="1166193" y="1707449"/>
            <a:ext cx="10660860" cy="646331"/>
          </a:xfrm>
          <a:prstGeom prst="rect">
            <a:avLst/>
          </a:prstGeom>
          <a:noFill/>
        </p:spPr>
        <p:txBody>
          <a:bodyPr wrap="square" rtlCol="0">
            <a:spAutoFit/>
          </a:bodyPr>
          <a:lstStyle/>
          <a:p>
            <a:r>
              <a:rPr lang="en-US" b="1" i="1" dirty="0">
                <a:solidFill>
                  <a:srgbClr val="C00000"/>
                </a:solidFill>
                <a:latin typeface="Open Sans" panose="020B0606030504020204" pitchFamily="34" charset="0"/>
              </a:rPr>
              <a:t>Structured: </a:t>
            </a:r>
            <a:r>
              <a:rPr lang="en-US" b="1" i="1" dirty="0">
                <a:solidFill>
                  <a:schemeClr val="accent5">
                    <a:lumMod val="50000"/>
                  </a:schemeClr>
                </a:solidFill>
                <a:latin typeface="Open Sans" panose="020B0606030504020204" pitchFamily="34" charset="0"/>
              </a:rPr>
              <a:t>“Anything that has been put together in an organized, deliberate way can be described as structured.”   -- Vocabulary.com</a:t>
            </a:r>
            <a:endParaRPr lang="LID4096" b="1" i="1" dirty="0">
              <a:solidFill>
                <a:schemeClr val="accent5">
                  <a:lumMod val="50000"/>
                </a:schemeClr>
              </a:solidFill>
            </a:endParaRPr>
          </a:p>
        </p:txBody>
      </p:sp>
      <p:cxnSp>
        <p:nvCxnSpPr>
          <p:cNvPr id="13" name="Connector: Elbow 12">
            <a:extLst>
              <a:ext uri="{FF2B5EF4-FFF2-40B4-BE49-F238E27FC236}">
                <a16:creationId xmlns:a16="http://schemas.microsoft.com/office/drawing/2014/main" id="{6BBD62BE-C4E7-4EC5-8AE0-A4664A49334B}"/>
              </a:ext>
            </a:extLst>
          </p:cNvPr>
          <p:cNvCxnSpPr>
            <a:cxnSpLocks/>
            <a:stCxn id="5" idx="1"/>
            <a:endCxn id="8" idx="1"/>
          </p:cNvCxnSpPr>
          <p:nvPr/>
        </p:nvCxnSpPr>
        <p:spPr>
          <a:xfrm rot="10800000" flipH="1" flipV="1">
            <a:off x="700580" y="2849738"/>
            <a:ext cx="335590" cy="922833"/>
          </a:xfrm>
          <a:prstGeom prst="bentConnector3">
            <a:avLst>
              <a:gd name="adj1" fmla="val -68119"/>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10AA6755-9A51-4F12-9B09-7296CBC38D73}"/>
              </a:ext>
            </a:extLst>
          </p:cNvPr>
          <p:cNvCxnSpPr>
            <a:cxnSpLocks/>
            <a:stCxn id="5" idx="1"/>
            <a:endCxn id="7" idx="1"/>
          </p:cNvCxnSpPr>
          <p:nvPr/>
        </p:nvCxnSpPr>
        <p:spPr>
          <a:xfrm rot="10800000" flipH="1" flipV="1">
            <a:off x="700579" y="2849738"/>
            <a:ext cx="281443" cy="1845667"/>
          </a:xfrm>
          <a:prstGeom prst="bentConnector3">
            <a:avLst>
              <a:gd name="adj1" fmla="val -81224"/>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B7648E1-8B81-49BE-94A8-0D7B8CCB00D6}"/>
              </a:ext>
            </a:extLst>
          </p:cNvPr>
          <p:cNvCxnSpPr>
            <a:cxnSpLocks/>
            <a:stCxn id="5" idx="1"/>
            <a:endCxn id="9" idx="1"/>
          </p:cNvCxnSpPr>
          <p:nvPr/>
        </p:nvCxnSpPr>
        <p:spPr>
          <a:xfrm rot="10800000" flipH="1" flipV="1">
            <a:off x="700579" y="2849739"/>
            <a:ext cx="281443" cy="2685828"/>
          </a:xfrm>
          <a:prstGeom prst="bentConnector3">
            <a:avLst>
              <a:gd name="adj1" fmla="val -81224"/>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00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olidFill>
                  <a:srgbClr val="C00000"/>
                </a:solidFill>
              </a:rPr>
              <a:t>Intelligent Component</a:t>
            </a:r>
            <a:endParaRPr lang="zh-CN" altLang="en-US" b="1" dirty="0">
              <a:solidFill>
                <a:srgbClr val="0070C0"/>
              </a:solidFill>
            </a:endParaRPr>
          </a:p>
        </p:txBody>
      </p:sp>
      <p:sp>
        <p:nvSpPr>
          <p:cNvPr id="5" name="Rectangle 4"/>
          <p:cNvSpPr>
            <a:spLocks noChangeArrowheads="1"/>
          </p:cNvSpPr>
          <p:nvPr/>
        </p:nvSpPr>
        <p:spPr bwMode="auto">
          <a:xfrm>
            <a:off x="838199" y="1926772"/>
            <a:ext cx="9706583" cy="614706"/>
          </a:xfrm>
          <a:prstGeom prst="rect">
            <a:avLst/>
          </a:prstGeom>
          <a:no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1" i="0" u="none" strike="noStrike" kern="0" cap="none" spc="0" normalizeH="0" baseline="0" noProof="0" dirty="0">
                <a:ln>
                  <a:noFill/>
                </a:ln>
                <a:solidFill>
                  <a:srgbClr val="C00000"/>
                </a:solidFill>
                <a:effectLst/>
                <a:uLnTx/>
                <a:uFillTx/>
                <a:latin typeface="Arial Narrow" panose="020B0606020202030204" pitchFamily="34" charset="0"/>
                <a:ea typeface="Arial Unicode MS" pitchFamily="34" charset="-122"/>
                <a:cs typeface="Arial Unicode MS" pitchFamily="34" charset="-122"/>
              </a:rPr>
              <a:t> Component: </a:t>
            </a:r>
            <a:r>
              <a:rPr lang="en-US" sz="2400" b="1" i="1" dirty="0">
                <a:solidFill>
                  <a:srgbClr val="0070C0"/>
                </a:solidFill>
                <a:effectLst/>
                <a:latin typeface="arial" panose="020B0604020202020204" pitchFamily="34" charset="0"/>
              </a:rPr>
              <a:t>A constituent part of a system</a:t>
            </a:r>
            <a:r>
              <a:rPr lang="en-US" sz="2400" b="1" i="0" dirty="0">
                <a:effectLst/>
                <a:latin typeface="arial" panose="020B0604020202020204" pitchFamily="34" charset="0"/>
              </a:rPr>
              <a:t>. </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a:t>
            </a:r>
            <a:endParaRPr kumimoji="0" lang="en-US" altLang="zh-CN" sz="2400" b="1" i="0" u="none" strike="noStrike" kern="0" cap="none" spc="0" normalizeH="0" baseline="0" noProof="0" dirty="0">
              <a:ln>
                <a:noFill/>
              </a:ln>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7" name="Rectangle 4"/>
          <p:cNvSpPr>
            <a:spLocks noChangeArrowheads="1"/>
          </p:cNvSpPr>
          <p:nvPr/>
        </p:nvSpPr>
        <p:spPr bwMode="auto">
          <a:xfrm>
            <a:off x="974068" y="3903956"/>
            <a:ext cx="10065582" cy="614706"/>
          </a:xfrm>
          <a:prstGeom prst="rect">
            <a:avLst/>
          </a:prstGeom>
          <a:solidFill>
            <a:schemeClr val="accent3">
              <a:lumMod val="60000"/>
              <a:lumOff val="40000"/>
            </a:schemeClr>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a:t>
            </a:r>
            <a:r>
              <a:rPr kumimoji="0" lang="en-US" altLang="zh-CN"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Active Component: </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Processes or software defined things</a:t>
            </a:r>
            <a:r>
              <a:rPr kumimoji="0" lang="en-US" altLang="zh-CN" sz="2400" b="1" i="0" u="none" strike="noStrike" kern="0" cap="none" spc="0" normalizeH="0" noProof="0" dirty="0">
                <a:ln>
                  <a:noFill/>
                </a:ln>
                <a:effectLst/>
                <a:uLnTx/>
                <a:uFillTx/>
                <a:latin typeface="Arial Narrow" panose="020B0606020202030204" pitchFamily="34" charset="0"/>
                <a:ea typeface="Arial Unicode MS" pitchFamily="34" charset="-122"/>
                <a:cs typeface="Arial Unicode MS" pitchFamily="34" charset="-122"/>
              </a:rPr>
              <a:t> in running status</a:t>
            </a:r>
            <a:endParaRPr kumimoji="0" lang="en-US" altLang="zh-CN" sz="2400" b="0" i="0" u="none" strike="noStrike" kern="0" cap="none" spc="0" normalizeH="0" baseline="0" noProof="0" dirty="0">
              <a:ln>
                <a:noFill/>
              </a:ln>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8" name="Rectangle 4"/>
          <p:cNvSpPr>
            <a:spLocks noChangeArrowheads="1"/>
          </p:cNvSpPr>
          <p:nvPr/>
        </p:nvSpPr>
        <p:spPr bwMode="auto">
          <a:xfrm>
            <a:off x="974068" y="2848830"/>
            <a:ext cx="10065582" cy="819042"/>
          </a:xfrm>
          <a:prstGeom prst="rect">
            <a:avLst/>
          </a:prstGeom>
          <a:solidFill>
            <a:schemeClr val="accent2">
              <a:lumMod val="20000"/>
              <a:lumOff val="80000"/>
            </a:schemeClr>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Static Component</a:t>
            </a:r>
            <a:r>
              <a:rPr kumimoji="0" lang="zh-CN" altLang="en-US"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Programing</a:t>
            </a:r>
            <a:r>
              <a:rPr kumimoji="0" lang="en-US" altLang="zh-CN"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 </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Language constructions and their composition </a:t>
            </a:r>
            <a:endParaRPr kumimoji="0" lang="en-US" altLang="zh-CN" sz="2400" b="0" i="0" u="none" strike="noStrike" kern="0" cap="none" spc="0" normalizeH="0" baseline="0" noProof="0" dirty="0">
              <a:ln>
                <a:noFill/>
              </a:ln>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9" name="Rectangle 4"/>
          <p:cNvSpPr>
            <a:spLocks noChangeArrowheads="1"/>
          </p:cNvSpPr>
          <p:nvPr/>
        </p:nvSpPr>
        <p:spPr bwMode="auto">
          <a:xfrm>
            <a:off x="974068" y="4921109"/>
            <a:ext cx="10605089" cy="614706"/>
          </a:xfrm>
          <a:prstGeom prst="rect">
            <a:avLst/>
          </a:prstGeom>
          <a:solidFill>
            <a:schemeClr val="accent6">
              <a:lumMod val="20000"/>
              <a:lumOff val="80000"/>
            </a:schemeClr>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lvl="0" fontAlgn="base">
              <a:lnSpc>
                <a:spcPct val="80000"/>
              </a:lnSpc>
              <a:spcBef>
                <a:spcPct val="0"/>
              </a:spcBef>
              <a:spcAft>
                <a:spcPct val="10000"/>
              </a:spcAft>
              <a:defRPr/>
            </a:pPr>
            <a:r>
              <a:rPr lang="en-US" altLang="zh-CN" sz="2400" b="1" kern="0" dirty="0">
                <a:solidFill>
                  <a:srgbClr val="FF0000"/>
                </a:solidFill>
                <a:latin typeface="Arial Narrow" panose="020B0606020202030204" pitchFamily="34" charset="0"/>
                <a:ea typeface="Arial Unicode MS" pitchFamily="34" charset="-122"/>
                <a:cs typeface="Arial Unicode MS" pitchFamily="34" charset="-122"/>
              </a:rPr>
              <a:t>Intelligent </a:t>
            </a:r>
            <a:r>
              <a:rPr kumimoji="0" lang="en-US" altLang="zh-CN"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Component:</a:t>
            </a:r>
            <a:r>
              <a:rPr kumimoji="0" lang="en-US" altLang="zh-CN" sz="2400" b="1" i="0" u="none" strike="noStrike" kern="0" cap="none" spc="0" normalizeH="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 </a:t>
            </a:r>
            <a:r>
              <a:rPr kumimoji="0" lang="en-US" altLang="zh-CN" sz="2400" b="1" i="0" u="none" strike="noStrike" kern="0" cap="none" spc="0" normalizeH="0" noProof="0" dirty="0">
                <a:ln>
                  <a:noFill/>
                </a:ln>
                <a:effectLst/>
                <a:uLnTx/>
                <a:uFillTx/>
                <a:latin typeface="Arial Narrow" panose="020B0606020202030204" pitchFamily="34" charset="0"/>
                <a:ea typeface="Arial Unicode MS" pitchFamily="34" charset="-122"/>
                <a:cs typeface="Arial Unicode MS" pitchFamily="34" charset="-122"/>
              </a:rPr>
              <a:t>Active components</a:t>
            </a:r>
            <a:r>
              <a:rPr lang="en-US" altLang="zh-CN" sz="2400" b="1" kern="0" dirty="0">
                <a:latin typeface="Arial Narrow" panose="020B0606020202030204" pitchFamily="34" charset="0"/>
                <a:ea typeface="Arial Unicode MS" pitchFamily="34" charset="-122"/>
                <a:cs typeface="Arial Unicode MS" pitchFamily="34" charset="-122"/>
              </a:rPr>
              <a:t> with artificial or natural intelligent behind.</a:t>
            </a:r>
            <a:endParaRPr kumimoji="0" lang="en-US" altLang="zh-CN" sz="2400" b="0" i="0" u="none" strike="noStrike" kern="0" cap="none" spc="0" normalizeH="0" baseline="0" noProof="0" dirty="0">
              <a:ln>
                <a:noFill/>
              </a:ln>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cxnSp>
        <p:nvCxnSpPr>
          <p:cNvPr id="3" name="肘形连接符 2"/>
          <p:cNvCxnSpPr>
            <a:cxnSpLocks/>
            <a:stCxn id="5" idx="1"/>
            <a:endCxn id="8" idx="1"/>
          </p:cNvCxnSpPr>
          <p:nvPr/>
        </p:nvCxnSpPr>
        <p:spPr>
          <a:xfrm rot="10800000" flipH="1" flipV="1">
            <a:off x="838198" y="2234125"/>
            <a:ext cx="135869" cy="1024226"/>
          </a:xfrm>
          <a:prstGeom prst="bentConnector3">
            <a:avLst>
              <a:gd name="adj1" fmla="val -16825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cxnSpLocks/>
            <a:stCxn id="5" idx="1"/>
            <a:endCxn id="7" idx="1"/>
          </p:cNvCxnSpPr>
          <p:nvPr/>
        </p:nvCxnSpPr>
        <p:spPr>
          <a:xfrm rot="10800000" flipH="1" flipV="1">
            <a:off x="838198" y="2234125"/>
            <a:ext cx="135869" cy="1977184"/>
          </a:xfrm>
          <a:prstGeom prst="bentConnector3">
            <a:avLst>
              <a:gd name="adj1" fmla="val -16825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cxnSpLocks/>
            <a:stCxn id="5" idx="1"/>
            <a:endCxn id="9" idx="1"/>
          </p:cNvCxnSpPr>
          <p:nvPr/>
        </p:nvCxnSpPr>
        <p:spPr>
          <a:xfrm rot="10800000" flipH="1" flipV="1">
            <a:off x="838198" y="2234124"/>
            <a:ext cx="135869" cy="2994337"/>
          </a:xfrm>
          <a:prstGeom prst="bentConnector3">
            <a:avLst>
              <a:gd name="adj1" fmla="val -16825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67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olidFill>
                  <a:srgbClr val="C00000"/>
                </a:solidFill>
              </a:rPr>
              <a:t>Intelligent Architecture</a:t>
            </a:r>
            <a:endParaRPr lang="zh-CN" altLang="en-US" b="1" dirty="0">
              <a:solidFill>
                <a:srgbClr val="C00000"/>
              </a:solidFill>
            </a:endParaRPr>
          </a:p>
        </p:txBody>
      </p:sp>
      <p:sp>
        <p:nvSpPr>
          <p:cNvPr id="5" name="Rectangle 4"/>
          <p:cNvSpPr>
            <a:spLocks noChangeArrowheads="1"/>
          </p:cNvSpPr>
          <p:nvPr/>
        </p:nvSpPr>
        <p:spPr bwMode="auto">
          <a:xfrm>
            <a:off x="506501" y="1402771"/>
            <a:ext cx="11309630" cy="866705"/>
          </a:xfrm>
          <a:prstGeom prst="rect">
            <a:avLst/>
          </a:prstGeom>
          <a:solidFill>
            <a:srgbClr val="92D050"/>
          </a:solidFill>
          <a:ln w="6350" cap="flat" cmpd="sng" algn="ctr">
            <a:solidFill>
              <a:schemeClr val="accent1"/>
            </a:solid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1" i="0" u="none" strike="noStrike" kern="0" cap="none" spc="0" normalizeH="0" baseline="0" noProof="0" dirty="0">
                <a:ln>
                  <a:noFill/>
                </a:ln>
                <a:solidFill>
                  <a:srgbClr val="C00000"/>
                </a:solidFill>
                <a:effectLst/>
                <a:uLnTx/>
                <a:uFillTx/>
                <a:latin typeface="Arial Narrow" panose="020B0606020202030204" pitchFamily="34" charset="0"/>
                <a:ea typeface="Arial Unicode MS" pitchFamily="34" charset="-122"/>
                <a:cs typeface="Arial Unicode MS" pitchFamily="34" charset="-122"/>
              </a:rPr>
              <a:t>Architecture: </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An organizational structure of a system, about how the system components are organized together to form the system.</a:t>
            </a:r>
            <a:endParaRPr kumimoji="0" lang="en-US" altLang="zh-CN" sz="2400" b="0" i="0" u="none" strike="noStrike" kern="0" cap="none" spc="0" normalizeH="0" baseline="0" noProof="0" dirty="0">
              <a:ln>
                <a:noFill/>
              </a:ln>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7" name="Rectangle 4"/>
          <p:cNvSpPr>
            <a:spLocks noChangeArrowheads="1"/>
          </p:cNvSpPr>
          <p:nvPr/>
        </p:nvSpPr>
        <p:spPr bwMode="auto">
          <a:xfrm>
            <a:off x="939703" y="3596602"/>
            <a:ext cx="10876428" cy="1267227"/>
          </a:xfrm>
          <a:prstGeom prst="rect">
            <a:avLst/>
          </a:prstGeom>
          <a:solidFill>
            <a:schemeClr val="accent3">
              <a:lumMod val="60000"/>
              <a:lumOff val="40000"/>
            </a:schemeClr>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a:t>
            </a:r>
            <a:r>
              <a:rPr kumimoji="0" lang="en-US" altLang="zh-CN"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Dynamic Architecture</a:t>
            </a:r>
            <a:r>
              <a:rPr lang="en-US" altLang="zh-CN" sz="2400" b="1" kern="0" dirty="0">
                <a:solidFill>
                  <a:srgbClr val="FF0000"/>
                </a:solidFill>
                <a:latin typeface="Arial Narrow" panose="020B0606020202030204" pitchFamily="34" charset="0"/>
                <a:ea typeface="Arial Unicode MS" pitchFamily="34" charset="-122"/>
                <a:cs typeface="Arial Unicode MS" pitchFamily="34" charset="-122"/>
              </a:rPr>
              <a:t> </a:t>
            </a:r>
            <a:r>
              <a:rPr lang="en-US" altLang="zh-CN" sz="2400" b="1" kern="0" dirty="0">
                <a:latin typeface="Arial Narrow" panose="020B0606020202030204" pitchFamily="34" charset="0"/>
                <a:ea typeface="Arial Unicode MS" pitchFamily="34" charset="-122"/>
                <a:cs typeface="Arial Unicode MS" pitchFamily="34" charset="-122"/>
              </a:rPr>
              <a:t>is a kind of </a:t>
            </a:r>
            <a:r>
              <a:rPr lang="en-US" altLang="zh-CN" sz="2400" b="1" i="1" kern="0" dirty="0">
                <a:latin typeface="Arial Narrow" panose="020B0606020202030204" pitchFamily="34" charset="0"/>
                <a:ea typeface="Arial Unicode MS" pitchFamily="34" charset="-122"/>
              </a:rPr>
              <a:t>system </a:t>
            </a:r>
            <a:r>
              <a:rPr kumimoji="0" lang="en-US" altLang="zh-CN" sz="2400" b="1" i="1"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architecture that is changed during the system execution, including adding </a:t>
            </a:r>
            <a:r>
              <a:rPr lang="en-US" altLang="zh-CN" sz="2400" b="1" i="1" kern="0" dirty="0">
                <a:latin typeface="Arial Narrow" panose="020B0606020202030204" pitchFamily="34" charset="0"/>
                <a:ea typeface="Arial Unicode MS" pitchFamily="34" charset="-122"/>
                <a:cs typeface="Arial Unicode MS" pitchFamily="34" charset="-122"/>
              </a:rPr>
              <a:t>new </a:t>
            </a:r>
            <a:r>
              <a:rPr kumimoji="0" lang="en-US" altLang="zh-CN" sz="2400" b="1" i="1"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components and losing the existing once's , as well as changing the connections between components.</a:t>
            </a:r>
            <a:endParaRPr kumimoji="0" lang="en-US" altLang="zh-CN" sz="2400" b="0" i="1" u="none" strike="noStrike" kern="0" cap="none" spc="0" normalizeH="0" baseline="0" noProof="0" dirty="0">
              <a:ln>
                <a:noFill/>
              </a:ln>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8" name="Rectangle 4"/>
          <p:cNvSpPr>
            <a:spLocks noChangeArrowheads="1"/>
          </p:cNvSpPr>
          <p:nvPr/>
        </p:nvSpPr>
        <p:spPr bwMode="auto">
          <a:xfrm>
            <a:off x="939702" y="2745813"/>
            <a:ext cx="10959627" cy="614706"/>
          </a:xfrm>
          <a:prstGeom prst="rect">
            <a:avLst/>
          </a:prstGeom>
          <a:solidFill>
            <a:schemeClr val="accent4">
              <a:lumMod val="60000"/>
              <a:lumOff val="40000"/>
            </a:schemeClr>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1" i="0" u="none" strike="noStrike" kern="0" cap="none" spc="0" normalizeH="0" baseline="0" noProof="0" dirty="0">
                <a:ln>
                  <a:noFill/>
                </a:ln>
                <a:solidFill>
                  <a:srgbClr val="C00000"/>
                </a:solidFill>
                <a:effectLst/>
                <a:uLnTx/>
                <a:uFillTx/>
                <a:latin typeface="Arial Narrow" panose="020B0606020202030204" pitchFamily="34" charset="0"/>
                <a:ea typeface="Arial Unicode MS" pitchFamily="34" charset="-122"/>
                <a:cs typeface="Arial Unicode MS" pitchFamily="34" charset="-122"/>
              </a:rPr>
              <a:t>Static Architecture</a:t>
            </a:r>
            <a:r>
              <a:rPr lang="en-US" altLang="zh-CN" sz="2400" b="1" kern="0" dirty="0">
                <a:solidFill>
                  <a:srgbClr val="C00000"/>
                </a:solidFill>
                <a:latin typeface="Arial Narrow" panose="020B0606020202030204" pitchFamily="34" charset="0"/>
                <a:ea typeface="Arial Unicode MS" pitchFamily="34" charset="-122"/>
                <a:cs typeface="Arial Unicode MS" pitchFamily="34" charset="-122"/>
              </a:rPr>
              <a:t>:</a:t>
            </a:r>
            <a:r>
              <a:rPr lang="zh-CN" altLang="en-US" sz="2400" b="1" kern="0" dirty="0">
                <a:solidFill>
                  <a:srgbClr val="C00000"/>
                </a:solidFill>
                <a:latin typeface="Arial Narrow" panose="020B0606020202030204" pitchFamily="34" charset="0"/>
                <a:ea typeface="Arial Unicode MS" pitchFamily="34" charset="-122"/>
                <a:cs typeface="Arial Unicode MS" pitchFamily="34" charset="-122"/>
              </a:rPr>
              <a:t> </a:t>
            </a:r>
            <a:r>
              <a:rPr kumimoji="0" lang="en-US" altLang="zh-CN" sz="2400" b="1" i="1"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System architecture that won’t be changed during system execution.</a:t>
            </a:r>
            <a:endParaRPr kumimoji="0" lang="en-US" altLang="zh-CN" sz="2400" b="0" i="1" u="none" strike="noStrike" kern="0" cap="none" spc="0" normalizeH="0" baseline="0" noProof="0" dirty="0">
              <a:ln>
                <a:noFill/>
              </a:ln>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9" name="Rectangle 4"/>
          <p:cNvSpPr>
            <a:spLocks noChangeArrowheads="1"/>
          </p:cNvSpPr>
          <p:nvPr/>
        </p:nvSpPr>
        <p:spPr bwMode="auto">
          <a:xfrm>
            <a:off x="905335" y="5060234"/>
            <a:ext cx="10910796" cy="1267227"/>
          </a:xfrm>
          <a:prstGeom prst="rect">
            <a:avLst/>
          </a:prstGeom>
          <a:solidFill>
            <a:schemeClr val="accent6">
              <a:lumMod val="20000"/>
              <a:lumOff val="80000"/>
            </a:schemeClr>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lvl="0" fontAlgn="base">
              <a:lnSpc>
                <a:spcPct val="80000"/>
              </a:lnSpc>
              <a:spcBef>
                <a:spcPct val="0"/>
              </a:spcBef>
              <a:spcAft>
                <a:spcPct val="10000"/>
              </a:spcAft>
              <a:defRPr/>
            </a:pPr>
            <a:r>
              <a:rPr lang="en-US" altLang="zh-CN" sz="2400" b="1" kern="0" dirty="0">
                <a:solidFill>
                  <a:srgbClr val="FF0000"/>
                </a:solidFill>
                <a:latin typeface="Arial Narrow" panose="020B0606020202030204" pitchFamily="34" charset="0"/>
                <a:ea typeface="Arial Unicode MS" pitchFamily="34" charset="-122"/>
                <a:cs typeface="Arial Unicode MS" pitchFamily="34" charset="-122"/>
              </a:rPr>
              <a:t>Intelligent Architecture</a:t>
            </a:r>
            <a:r>
              <a:rPr kumimoji="0" lang="en-US" altLang="zh-CN"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 </a:t>
            </a:r>
            <a:r>
              <a:rPr kumimoji="0" lang="en-US" altLang="zh-CN" sz="2400" b="1" i="1"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An intelligent architecture is a dynamic architecture about a set of intelligent components and the relationships between them, and </a:t>
            </a:r>
            <a:r>
              <a:rPr lang="en-US" altLang="zh-CN" sz="2400" b="1" i="1" kern="0" dirty="0">
                <a:latin typeface="Arial Narrow" panose="020B0606020202030204" pitchFamily="34" charset="0"/>
                <a:ea typeface="Arial Unicode MS" pitchFamily="34" charset="-122"/>
                <a:cs typeface="Arial Unicode MS" pitchFamily="34" charset="-122"/>
              </a:rPr>
              <a:t>t</a:t>
            </a:r>
            <a:r>
              <a:rPr kumimoji="0" lang="en-US" altLang="zh-CN" sz="2400" b="1" i="1"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he architectural changes during system execution </a:t>
            </a:r>
            <a:r>
              <a:rPr lang="en-US" altLang="zh-CN" sz="2400" b="1" i="1" kern="0" dirty="0">
                <a:latin typeface="Arial Narrow" panose="020B0606020202030204" pitchFamily="34" charset="0"/>
                <a:ea typeface="Arial Unicode MS" pitchFamily="34" charset="-122"/>
                <a:cs typeface="Arial Unicode MS" pitchFamily="34" charset="-122"/>
              </a:rPr>
              <a:t>are</a:t>
            </a:r>
            <a:r>
              <a:rPr kumimoji="0" lang="en-US" altLang="zh-CN" sz="2400" b="1" i="1"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well modeled and planned based-on an </a:t>
            </a:r>
            <a:r>
              <a:rPr lang="en-US" altLang="zh-CN" sz="2400" b="1" i="1" kern="0" dirty="0">
                <a:latin typeface="Arial Narrow" panose="020B0606020202030204" pitchFamily="34" charset="0"/>
                <a:ea typeface="Arial Unicode MS" pitchFamily="34" charset="-122"/>
                <a:cs typeface="Arial Unicode MS" pitchFamily="34" charset="-122"/>
              </a:rPr>
              <a:t>intelligent way</a:t>
            </a:r>
            <a:r>
              <a:rPr kumimoji="0" lang="en-US" altLang="zh-CN" sz="2400" b="1" i="1"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a:t>
            </a:r>
            <a:endParaRPr kumimoji="0" lang="en-US" altLang="zh-CN" sz="2400" b="0" i="1" u="none" strike="noStrike" kern="0" cap="none" spc="0" normalizeH="0" baseline="0" noProof="0" dirty="0">
              <a:ln>
                <a:noFill/>
              </a:ln>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cxnSp>
        <p:nvCxnSpPr>
          <p:cNvPr id="3" name="肘形连接符 2"/>
          <p:cNvCxnSpPr>
            <a:cxnSpLocks/>
            <a:stCxn id="5" idx="1"/>
            <a:endCxn id="8" idx="1"/>
          </p:cNvCxnSpPr>
          <p:nvPr/>
        </p:nvCxnSpPr>
        <p:spPr>
          <a:xfrm rot="10800000" flipH="1" flipV="1">
            <a:off x="506500" y="1836124"/>
            <a:ext cx="433201" cy="1217042"/>
          </a:xfrm>
          <a:prstGeom prst="bentConnector3">
            <a:avLst>
              <a:gd name="adj1" fmla="val -5277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cxnSpLocks/>
            <a:stCxn id="5" idx="1"/>
            <a:endCxn id="7" idx="1"/>
          </p:cNvCxnSpPr>
          <p:nvPr/>
        </p:nvCxnSpPr>
        <p:spPr>
          <a:xfrm rot="10800000" flipH="1" flipV="1">
            <a:off x="506501" y="1836124"/>
            <a:ext cx="433202" cy="2394092"/>
          </a:xfrm>
          <a:prstGeom prst="bentConnector3">
            <a:avLst>
              <a:gd name="adj1" fmla="val -5277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cxnSpLocks/>
            <a:stCxn id="5" idx="1"/>
            <a:endCxn id="9" idx="1"/>
          </p:cNvCxnSpPr>
          <p:nvPr/>
        </p:nvCxnSpPr>
        <p:spPr>
          <a:xfrm rot="10800000" flipH="1" flipV="1">
            <a:off x="506501" y="1836124"/>
            <a:ext cx="398834" cy="3857724"/>
          </a:xfrm>
          <a:prstGeom prst="bentConnector3">
            <a:avLst>
              <a:gd name="adj1" fmla="val -5731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4416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4325</Words>
  <Application>Microsoft Office PowerPoint</Application>
  <PresentationFormat>Widescreen</PresentationFormat>
  <Paragraphs>2328</Paragraphs>
  <Slides>28</Slides>
  <Notes>11</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28</vt:i4>
      </vt:variant>
    </vt:vector>
  </HeadingPairs>
  <TitlesOfParts>
    <vt:vector size="48" baseType="lpstr">
      <vt:lpstr>Arial Unicode MS</vt:lpstr>
      <vt:lpstr>DengXian</vt:lpstr>
      <vt:lpstr>KaiTi</vt:lpstr>
      <vt:lpstr>LiSu</vt:lpstr>
      <vt:lpstr>Microsoft yahei</vt:lpstr>
      <vt:lpstr>SketchFlow Print</vt:lpstr>
      <vt:lpstr>Aharoni</vt:lpstr>
      <vt:lpstr>Arial</vt:lpstr>
      <vt:lpstr>Arial</vt:lpstr>
      <vt:lpstr>Arial Black</vt:lpstr>
      <vt:lpstr>Arial Narrow</vt:lpstr>
      <vt:lpstr>Calibri</vt:lpstr>
      <vt:lpstr>Calibri Light</vt:lpstr>
      <vt:lpstr>Cambria Math</vt:lpstr>
      <vt:lpstr>Garamond</vt:lpstr>
      <vt:lpstr>Open Sans</vt:lpstr>
      <vt:lpstr>Times New Roman</vt:lpstr>
      <vt:lpstr>Verdana</vt:lpstr>
      <vt:lpstr>Wingdings</vt:lpstr>
      <vt:lpstr>Office 主题</vt:lpstr>
      <vt:lpstr>动态程序设计与智能系统开发 Dynamic Programming &amp; Intelligent Systems</vt:lpstr>
      <vt:lpstr>Reference</vt:lpstr>
      <vt:lpstr>Content</vt:lpstr>
      <vt:lpstr>Intelligent System </vt:lpstr>
      <vt:lpstr>Intelligent System</vt:lpstr>
      <vt:lpstr>Intelligent Programming</vt:lpstr>
      <vt:lpstr>System = Architecture + Components</vt:lpstr>
      <vt:lpstr>Intelligent Component</vt:lpstr>
      <vt:lpstr>Intelligent Architecture</vt:lpstr>
      <vt:lpstr>   Intelligent Components</vt:lpstr>
      <vt:lpstr>PowerPoint Presentation</vt:lpstr>
      <vt:lpstr>Modeling Domain Architecture</vt:lpstr>
      <vt:lpstr>Modelling the Activities of System Construction</vt:lpstr>
      <vt:lpstr>Modeling Forward &amp; Reverse Engineering</vt:lpstr>
      <vt:lpstr>Organizational vs Operational Model</vt:lpstr>
      <vt:lpstr>Architecture-Based Software Development</vt:lpstr>
      <vt:lpstr>Software Defined Things &amp; Internet Services</vt:lpstr>
      <vt:lpstr>Software Defined Things (Example)</vt:lpstr>
      <vt:lpstr>Software Defined Thing with Multiple Views </vt:lpstr>
      <vt:lpstr>Internet of Things (Examples)</vt:lpstr>
      <vt:lpstr> Developing a Network Style Intelligent System</vt:lpstr>
      <vt:lpstr>Cluster-Based Intelligent System</vt:lpstr>
      <vt:lpstr>Internet System View               &lt;Internet Services&gt;  x  &lt;Software Defined Things&gt;</vt:lpstr>
      <vt:lpstr>Clustering-Based System Architecture</vt:lpstr>
      <vt:lpstr>PowerPoint Presentation</vt:lpstr>
      <vt:lpstr>Q&amp;A: Intelligent System</vt:lpstr>
      <vt:lpstr>About Author</vt:lpstr>
      <vt:lpstr>关于作者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Haikuan</dc:creator>
  <cp:lastModifiedBy>Li Haikuan</cp:lastModifiedBy>
  <cp:revision>770</cp:revision>
  <dcterms:created xsi:type="dcterms:W3CDTF">2018-12-23T08:48:34Z</dcterms:created>
  <dcterms:modified xsi:type="dcterms:W3CDTF">2023-03-30T09:48:48Z</dcterms:modified>
</cp:coreProperties>
</file>